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4" r:id="rId5"/>
    <p:sldId id="261" r:id="rId6"/>
    <p:sldId id="257" r:id="rId7"/>
    <p:sldId id="265" r:id="rId8"/>
    <p:sldId id="262" r:id="rId9"/>
    <p:sldId id="263" r:id="rId10"/>
    <p:sldId id="258" r:id="rId11"/>
    <p:sldId id="267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rgbClr val="FF0000"/>
    </p:penClr>
  </p:showPr>
  <p:clrMru>
    <a:srgbClr val="006600"/>
    <a:srgbClr val="CC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436FEF6-C893-41F9-BF96-2B2186FDD12F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586ABE7-D433-42F0-8C60-0466CB56F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B63AFF-B25B-4373-B8CB-483697356F2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6ABE7-D433-42F0-8C60-0466CB56FC5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75B6B-E59A-46FA-A291-B6277D49682C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21F66-5DDC-49F8-A61A-23F597D43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D7492-289C-44BD-BC52-46B1F2147241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7E025-16DE-4A5D-BFA6-59BF81835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135C4-E575-4DE0-8A92-02EFD39D8433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E2A92-FBBE-42AB-9AA2-937D1FBA1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53F6D-29ED-44E6-84B3-CDD1EF1918E5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5443-D5F9-4303-92BB-C3661DFE5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FF44-8A75-4F4D-9B4A-A552CF289823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560F-55E7-47CD-B36C-5021CD2E4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2277D-4C53-487C-A463-2DE3635824BA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C0D1-0462-42CC-8D02-90FDE9817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3137-6FFE-4E98-B2DE-C812D058C6C2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0BEA2-A8A8-4213-A6E1-4E3934D90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A5571-9A9B-40DA-B272-24654CD0584A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2C6E1-369C-407A-BF8F-0AAEBB403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5D45E-D3DF-4AFA-8268-EF3D1CB4FE8E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63D3-6395-4F91-97E2-19F9BCAAF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BA869-1E99-43F3-A6A7-B627486E57CE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DE96-5030-4E73-936E-574380A87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9782-3A7D-4DCC-9476-A530D4A1D1A6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26688-8B52-43B4-8434-6CD4247B7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F170DE-DFAF-41A4-8035-8FA8DEFDE50E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F3AF67-B572-4392-8B97-983A8B331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55650" y="188913"/>
            <a:ext cx="7918450" cy="3600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555776" y="3717032"/>
            <a:ext cx="4680421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сентябрь 201</a:t>
            </a:r>
            <a:r>
              <a:rPr lang="en-US" sz="4800" b="1" dirty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Rectangle 5"/>
          <p:cNvSpPr txBox="1">
            <a:spLocks/>
          </p:cNvSpPr>
          <p:nvPr/>
        </p:nvSpPr>
        <p:spPr bwMode="auto">
          <a:xfrm>
            <a:off x="5867400" y="6308725"/>
            <a:ext cx="30241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2056" name="Picture 4" descr="http://s-aviaservis.umi.ru/images/cms/data/per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4005263"/>
            <a:ext cx="17637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8" descr="http://img-fotki.yandex.ru/get/6426/47407354.b7d/0_119c4a_b25ef72e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581525"/>
            <a:ext cx="368141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15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Содержимое 3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5400600" cy="4925144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Родился в Москве, в семье служащих. Публиковать свои рисунки начал в 1952 г., еще будучи школьником, в газете «Жилищный работник». По окончании средней школы поступил на художественно-оформительское отделение редакционно-издательского факультета Московского полиграфического института (ныне - Московский государственный университет печати), который окончил в 1958 г. С 1955 г.  работал    в журнале «Крокодил», с 1956 г. - в «Веселых картинках», с 1958 г. - в «</a:t>
            </a:r>
            <a:r>
              <a:rPr lang="ru-RU" sz="2000" b="1" dirty="0" err="1" smtClean="0">
                <a:solidFill>
                  <a:srgbClr val="006600"/>
                </a:solidFill>
              </a:rPr>
              <a:t>Мурзилке</a:t>
            </a:r>
            <a:r>
              <a:rPr lang="ru-RU" sz="2000" b="1" dirty="0" smtClean="0">
                <a:solidFill>
                  <a:srgbClr val="006600"/>
                </a:solidFill>
              </a:rPr>
              <a:t>» (с 1965 г. - член редколлегии), с 1959 г .- в «Вокруг света».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</a:rPr>
              <a:t>В 1960 г. активно </a:t>
            </a:r>
            <a:r>
              <a:rPr lang="ru-RU" sz="2000" b="1" smtClean="0">
                <a:solidFill>
                  <a:srgbClr val="006600"/>
                </a:solidFill>
              </a:rPr>
              <a:t>публиковавшийся                               в </a:t>
            </a:r>
            <a:r>
              <a:rPr lang="ru-RU" sz="2000" b="1" dirty="0" smtClean="0">
                <a:solidFill>
                  <a:srgbClr val="006600"/>
                </a:solidFill>
              </a:rPr>
              <a:t>периодике молодой художник был </a:t>
            </a:r>
            <a:r>
              <a:rPr lang="ru-RU" sz="2000" b="1" smtClean="0">
                <a:solidFill>
                  <a:srgbClr val="006600"/>
                </a:solidFill>
              </a:rPr>
              <a:t>принят              в </a:t>
            </a:r>
            <a:r>
              <a:rPr lang="ru-RU" sz="2000" b="1" dirty="0" smtClean="0">
                <a:solidFill>
                  <a:srgbClr val="006600"/>
                </a:solidFill>
              </a:rPr>
              <a:t>Союз журналистов. Работал и в других периодических изданиях: «Вечерней Москве», «Пионерской правде», «Юном натуралисте», «Молодой гвардии», «Огоньке», «Пионере», «Неделе».</a:t>
            </a:r>
          </a:p>
        </p:txBody>
      </p:sp>
      <p:sp>
        <p:nvSpPr>
          <p:cNvPr id="11268" name="Содержимое 4"/>
          <p:cNvSpPr>
            <a:spLocks noGrp="1"/>
          </p:cNvSpPr>
          <p:nvPr>
            <p:ph sz="half" idx="2"/>
          </p:nvPr>
        </p:nvSpPr>
        <p:spPr>
          <a:xfrm>
            <a:off x="5580063" y="5949950"/>
            <a:ext cx="3175000" cy="5365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http://www.peoples.ru/art/painter/viktor_chizhikov/index1.html</a:t>
            </a:r>
            <a:endParaRPr lang="ru-RU" sz="1600" b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26 сентября 2015 г.              80 лет со дня рождения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(1935 г.) российского художника книги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ВИКТОРА АЛЕКСАНДРОВИЧА ЧИЖИКОВА</a:t>
            </a:r>
          </a:p>
        </p:txBody>
      </p:sp>
      <p:pic>
        <p:nvPicPr>
          <p:cNvPr id="11270" name="Picture 2" descr="http://library.kiwix.org/wikipedia_ru_all/I/media/V/i/c/t/Victor_Chizhikov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484313"/>
            <a:ext cx="2671763" cy="40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5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Составитель </a:t>
            </a:r>
            <a:r>
              <a:rPr lang="ru-RU" sz="16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Павлюк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В. Н.</a:t>
            </a:r>
            <a:endParaRPr lang="en-US" sz="16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AutoShape 14" descr="http://www.%D0%BD%D0%BF%D1%8D%D1%81.%D1%80%D1%84.postman.ru/images/img_57a1717bfaf60647899ac4a4efd48b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293" name="AutoShape 16" descr="http://www.%D0%BD%D0%BF%D1%8D%D1%81.%D1%80%D1%84.postman.ru/images/img_57a1717bfaf60647899ac4a4efd48b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2294" name="Picture 30" descr="http://new.lady61.ru/wp-content/uploads/2013/08/book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292600"/>
            <a:ext cx="2363787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44" descr="http://img-fotki.yandex.ru/get/2713/167562796.188/0_f09b7_ede0865b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836613"/>
            <a:ext cx="81930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сентября 2015 г.   110 лет со дня рождения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(1905–1990 гг.)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библиографа-краеведа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ГАЛИНЫ АЛЕКСАНДРОВНЫ ОЗЕРОВОЙ</a:t>
            </a:r>
          </a:p>
        </p:txBody>
      </p:sp>
      <p:sp>
        <p:nvSpPr>
          <p:cNvPr id="3076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700213"/>
            <a:ext cx="4968875" cy="47418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b="1" dirty="0" smtClean="0">
                <a:solidFill>
                  <a:srgbClr val="006600"/>
                </a:solidFill>
                <a:cs typeface="Arial" charset="0"/>
              </a:rPr>
              <a:t>Из крестьян. Окончила единую трудовую школу в Петрограде (1922 г.). В 1925 г. окончила факультет общественных наук Ленинградского университета. С 1926 по 1934</a:t>
            </a:r>
            <a:r>
              <a:rPr lang="en-US" sz="2000" b="1" dirty="0" smtClean="0">
                <a:solidFill>
                  <a:srgbClr val="006600"/>
                </a:solidFill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  <a:cs typeface="Arial" charset="0"/>
              </a:rPr>
              <a:t>г. работала в профсоюзных библиотеках Ленинграда, с 1942 г. более 40 лет проработала в ГПБ. Внесла значительный вклад в теорию и методику краеведческой библиографии, составила первый в стране ретроспективный указатель. Ею подготовлены рекомендации по методике составления указателей библиографических пособий, посвященных отдельным регионам РСФСР.</a:t>
            </a:r>
          </a:p>
        </p:txBody>
      </p:sp>
      <p:sp>
        <p:nvSpPr>
          <p:cNvPr id="3077" name="Содержимое 4"/>
          <p:cNvSpPr>
            <a:spLocks noGrp="1"/>
          </p:cNvSpPr>
          <p:nvPr>
            <p:ph sz="half" idx="2"/>
          </p:nvPr>
        </p:nvSpPr>
        <p:spPr>
          <a:xfrm>
            <a:off x="5364163" y="5661025"/>
            <a:ext cx="3322637" cy="863600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755–756.</a:t>
            </a:r>
          </a:p>
          <a:p>
            <a:pPr marL="0" indent="0" algn="r" eaLnBrk="1" hangingPunct="1"/>
            <a:endParaRPr lang="ru-RU" sz="16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2" descr="&amp;Ocy;&amp;zcy;&amp;iecy;&amp;rcy;&amp;ocy;&amp;vcy;&amp;acy; &amp;Gcy;&amp;acy;&amp;lcy;&amp;icy;&amp;ncy;&amp;acy; &amp;Acy;&amp;lcy;&amp;iecy;&amp;kcy;&amp;scy;&amp;acy;&amp;ncy;&amp;dcy;&amp;rcy;&amp;ocy;&amp;v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1773238"/>
            <a:ext cx="2592387" cy="37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3 сентября 2015 г.              85 лет со дня рождения (1930 г.)</a:t>
            </a:r>
            <a:b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4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ВЛАДИМИРА СЕМЁНОВИЧА КРЕЙДЕНКО</a:t>
            </a:r>
          </a:p>
        </p:txBody>
      </p:sp>
      <p:sp>
        <p:nvSpPr>
          <p:cNvPr id="4100" name="Содержимое 3"/>
          <p:cNvSpPr>
            <a:spLocks noGrp="1"/>
          </p:cNvSpPr>
          <p:nvPr>
            <p:ph sz="half" idx="1"/>
          </p:nvPr>
        </p:nvSpPr>
        <p:spPr>
          <a:xfrm>
            <a:off x="251520" y="5373216"/>
            <a:ext cx="3035300" cy="7921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542.</a:t>
            </a:r>
          </a:p>
          <a:p>
            <a:pPr marL="0" indent="0" eaLnBrk="1" hangingPunct="1"/>
            <a:endParaRPr lang="ru-RU" sz="16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Содержимое 4"/>
          <p:cNvSpPr>
            <a:spLocks noGrp="1"/>
          </p:cNvSpPr>
          <p:nvPr>
            <p:ph sz="half" idx="2"/>
          </p:nvPr>
        </p:nvSpPr>
        <p:spPr>
          <a:xfrm>
            <a:off x="3059832" y="1412776"/>
            <a:ext cx="5832648" cy="5256213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Родился в г. Батуми в семье потомственного полиграфиста. После окончания Батумской средней школы рабочей молодежи сначала поступил и успешно окончил 1-й курс факультета русского языка </a:t>
            </a:r>
            <a:r>
              <a:rPr lang="en-US" sz="1800" b="1" dirty="0" smtClean="0">
                <a:solidFill>
                  <a:srgbClr val="006600"/>
                </a:solidFill>
              </a:rPr>
              <a:t>                      </a:t>
            </a:r>
            <a:r>
              <a:rPr lang="ru-RU" sz="1800" b="1" dirty="0" smtClean="0">
                <a:solidFill>
                  <a:srgbClr val="006600"/>
                </a:solidFill>
              </a:rPr>
              <a:t>и литературы Батумского государственного педагогического института. Но в 1951 г. он стал уже студентом Ленинградского государственного библиотечного института. Успешно закончив его, </a:t>
            </a:r>
            <a:r>
              <a:rPr lang="en-US" sz="1800" b="1" dirty="0" smtClean="0">
                <a:solidFill>
                  <a:srgbClr val="006600"/>
                </a:solidFill>
              </a:rPr>
              <a:t>             </a:t>
            </a:r>
            <a:r>
              <a:rPr lang="ru-RU" sz="1800" b="1" dirty="0" smtClean="0">
                <a:solidFill>
                  <a:srgbClr val="006600"/>
                </a:solidFill>
              </a:rPr>
              <a:t>в 1954 г. по распределению выехал на работу </a:t>
            </a:r>
            <a:r>
              <a:rPr lang="en-US" sz="1800" b="1" dirty="0" smtClean="0">
                <a:solidFill>
                  <a:srgbClr val="006600"/>
                </a:solidFill>
              </a:rPr>
              <a:t>                   </a:t>
            </a:r>
            <a:r>
              <a:rPr lang="ru-RU" sz="1800" b="1" dirty="0" smtClean="0">
                <a:solidFill>
                  <a:srgbClr val="006600"/>
                </a:solidFill>
              </a:rPr>
              <a:t>в Северную Осетию. В том же году увидела свет его первая публикация в профессиональной печати. </a:t>
            </a:r>
            <a:r>
              <a:rPr lang="en-US" sz="1800" b="1" dirty="0" smtClean="0">
                <a:solidFill>
                  <a:srgbClr val="006600"/>
                </a:solidFill>
              </a:rPr>
              <a:t>             </a:t>
            </a:r>
            <a:r>
              <a:rPr lang="ru-RU" sz="1800" b="1" dirty="0" smtClean="0">
                <a:solidFill>
                  <a:srgbClr val="006600"/>
                </a:solidFill>
              </a:rPr>
              <a:t>В Северной Осетии он заведовал </a:t>
            </a:r>
            <a:r>
              <a:rPr lang="ru-RU" sz="1800" b="1" dirty="0" err="1" smtClean="0">
                <a:solidFill>
                  <a:srgbClr val="006600"/>
                </a:solidFill>
              </a:rPr>
              <a:t>Бесланской</a:t>
            </a:r>
            <a:r>
              <a:rPr lang="ru-RU" sz="1800" b="1" dirty="0" smtClean="0">
                <a:solidFill>
                  <a:srgbClr val="006600"/>
                </a:solidFill>
              </a:rPr>
              <a:t> районной библиотекой, а затем был переведен на должность заведующего научно-методическим </a:t>
            </a:r>
            <a:r>
              <a:rPr lang="en-US" sz="1800" b="1" dirty="0" smtClean="0">
                <a:solidFill>
                  <a:srgbClr val="006600"/>
                </a:solidFill>
              </a:rPr>
              <a:t>                                     </a:t>
            </a:r>
            <a:r>
              <a:rPr lang="ru-RU" sz="1800" b="1" dirty="0" smtClean="0">
                <a:solidFill>
                  <a:srgbClr val="006600"/>
                </a:solidFill>
              </a:rPr>
              <a:t>и библиографическим отделом Северо-Осетинской республиканской библиотеки им. С. М. Кирова. С 1968 г. преподает в </a:t>
            </a:r>
            <a:r>
              <a:rPr lang="ru-RU" sz="1800" b="1" dirty="0" err="1" smtClean="0">
                <a:solidFill>
                  <a:srgbClr val="006600"/>
                </a:solidFill>
              </a:rPr>
              <a:t>СПбГУКИ</a:t>
            </a:r>
            <a:r>
              <a:rPr lang="ru-RU" sz="1800" b="1" dirty="0" smtClean="0">
                <a:solidFill>
                  <a:srgbClr val="006600"/>
                </a:solidFill>
              </a:rPr>
              <a:t>, с 1990 г. - заведующий кафедрой социологии и психологии чтения</a:t>
            </a:r>
            <a:r>
              <a:rPr lang="en-US" sz="1800" b="1" dirty="0" smtClean="0">
                <a:solidFill>
                  <a:srgbClr val="006600"/>
                </a:solidFill>
              </a:rPr>
              <a:t>;</a:t>
            </a:r>
            <a:r>
              <a:rPr lang="ru-RU" sz="1800" b="1" dirty="0" smtClean="0">
                <a:solidFill>
                  <a:srgbClr val="006600"/>
                </a:solidFill>
              </a:rPr>
              <a:t> председатель диссертационного совета по защите диссертаций. </a:t>
            </a:r>
          </a:p>
          <a:p>
            <a:pPr marL="0" indent="0" algn="r" eaLnBrk="1" hangingPunct="1">
              <a:buFont typeface="Arial" charset="0"/>
              <a:buNone/>
            </a:pPr>
            <a:endParaRPr lang="ru-RU" sz="1800" b="1" dirty="0" smtClean="0">
              <a:solidFill>
                <a:srgbClr val="006600"/>
              </a:solidFill>
            </a:endParaRPr>
          </a:p>
        </p:txBody>
      </p:sp>
      <p:pic>
        <p:nvPicPr>
          <p:cNvPr id="410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700213"/>
            <a:ext cx="278130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7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5101" cy="114300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сентября 2015 г.       325 лет со дня рождения (1690–1761 гг.)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русского библиотечного деятеля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ИВАНА ДАНИЛОВИЧА (ИОГАНН–ДАНИИЛ)  ШУМАХЕРА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5040312" cy="5040312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006600"/>
                </a:solidFill>
              </a:rPr>
              <a:t>Немец Шумахер был родом из Эльзаса, который в то время принадлежал Франции. Окончил философский факультет Страсбургского университета. В 1714 г. его пригласили на службу в Россию, где он был вначале секретарем Медицинской канцелярии, под началом </a:t>
            </a:r>
            <a:r>
              <a:rPr lang="en-US" sz="1600" b="1" dirty="0" smtClean="0">
                <a:solidFill>
                  <a:srgbClr val="006600"/>
                </a:solidFill>
              </a:rPr>
              <a:t>     </a:t>
            </a:r>
            <a:r>
              <a:rPr lang="ru-RU" sz="1600" b="1" dirty="0" smtClean="0">
                <a:solidFill>
                  <a:srgbClr val="006600"/>
                </a:solidFill>
              </a:rPr>
              <a:t>у Р. </a:t>
            </a:r>
            <a:r>
              <a:rPr lang="ru-RU" sz="1600" b="1" dirty="0" err="1" smtClean="0">
                <a:solidFill>
                  <a:srgbClr val="006600"/>
                </a:solidFill>
              </a:rPr>
              <a:t>Арескина</a:t>
            </a:r>
            <a:r>
              <a:rPr lang="ru-RU" sz="1600" b="1" dirty="0" smtClean="0">
                <a:solidFill>
                  <a:srgbClr val="006600"/>
                </a:solidFill>
              </a:rPr>
              <a:t>, одного из сподвижников Петра </a:t>
            </a:r>
            <a:r>
              <a:rPr lang="en-US" sz="1600" b="1" dirty="0" smtClean="0">
                <a:solidFill>
                  <a:srgbClr val="006600"/>
                </a:solidFill>
              </a:rPr>
              <a:t>I . </a:t>
            </a:r>
            <a:r>
              <a:rPr lang="ru-RU" sz="1600" b="1" dirty="0" smtClean="0">
                <a:solidFill>
                  <a:srgbClr val="006600"/>
                </a:solidFill>
              </a:rPr>
              <a:t>В это же время на основе коллекции книг, собранных в Летнем дворце в Санкт-Петербурге, было решено создать библиотеку, а затем вокруг нее  Академию наук.  Создавать библиотеку в конечном итоге поручили И.-Д. Шумахеру. Книги привозились отовсюду - из Германии, Польши, Финляндии, из завоеванных в ходе Северной войны провинций. Десять лет собиралась библиотека. Расторопного, деятельного Шумахера Петр </a:t>
            </a:r>
            <a:r>
              <a:rPr lang="en-US" sz="1600" b="1" dirty="0" smtClean="0">
                <a:solidFill>
                  <a:srgbClr val="006600"/>
                </a:solidFill>
              </a:rPr>
              <a:t>I </a:t>
            </a:r>
            <a:r>
              <a:rPr lang="ru-RU" sz="1600" b="1" dirty="0" smtClean="0">
                <a:solidFill>
                  <a:srgbClr val="006600"/>
                </a:solidFill>
              </a:rPr>
              <a:t>отправил за границу. Одним из его поручений было - познакомиться с устройством библиотек в разных странах и купить нужные для России книги. В 1724 г. была открыта Академия наук, и Шумахер был назначен в ней библиотекарем.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5125" name="Содержимое 4"/>
          <p:cNvSpPr>
            <a:spLocks noGrp="1"/>
          </p:cNvSpPr>
          <p:nvPr>
            <p:ph sz="half" idx="2"/>
          </p:nvPr>
        </p:nvSpPr>
        <p:spPr>
          <a:xfrm>
            <a:off x="5580112" y="5517232"/>
            <a:ext cx="3106737" cy="969962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1173.</a:t>
            </a:r>
          </a:p>
          <a:p>
            <a:pPr marL="0" indent="0" algn="r" eaLnBrk="1" hangingPunct="1">
              <a:buFont typeface="Arial" charset="0"/>
              <a:buNone/>
            </a:pPr>
            <a:endParaRPr lang="ru-RU" sz="16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2" descr="http://biblioteka-g10.ucoz.ru/bibliotekari/gett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1773238"/>
            <a:ext cx="30734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61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сентября 2015 г.   185 лет со дня рождения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(1830–1868 гг.) русского библиографа, историка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МИХАИЛА ПЕТРОВИЧА ПОЛУДЕНСКОГО </a:t>
            </a:r>
          </a:p>
        </p:txBody>
      </p:sp>
      <p:sp>
        <p:nvSpPr>
          <p:cNvPr id="6148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5267325" cy="511333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Окончил историко-филологический факультет Московского университета (1849 г.). Затем служил в Московском архиве Министерства иностранных дел. В 1858 г. совместно  с А. Н. Афанасьевым основал и в 1858–1959 гг. редактировал журнал «Библиографические записки». Один из зачинателей отечественной истории библиографии. К концу своей жизни владел богатейшей библиотекой</a:t>
            </a:r>
            <a:r>
              <a:rPr lang="ru-RU" sz="1800" b="1" dirty="0" smtClean="0">
                <a:solidFill>
                  <a:srgbClr val="006600"/>
                </a:solidFill>
                <a:latin typeface="Arial" charset="0"/>
              </a:rPr>
              <a:t>,</a:t>
            </a:r>
            <a:r>
              <a:rPr lang="ru-RU" sz="1800" b="1" dirty="0" smtClean="0">
                <a:solidFill>
                  <a:srgbClr val="006600"/>
                </a:solidFill>
              </a:rPr>
              <a:t> которая включала коллекции рукописей (в т. ч. собранные его дедом А. М. Луниным копии секретных документов </a:t>
            </a:r>
            <a:r>
              <a:rPr lang="en-US" sz="1800" b="1" dirty="0" smtClean="0">
                <a:solidFill>
                  <a:srgbClr val="006600"/>
                </a:solidFill>
              </a:rPr>
              <a:t>        </a:t>
            </a:r>
            <a:r>
              <a:rPr lang="ru-RU" sz="1800" b="1" dirty="0" smtClean="0">
                <a:solidFill>
                  <a:srgbClr val="006600"/>
                </a:solidFill>
              </a:rPr>
              <a:t>о восстании Е. И. Пугачёва; завещаны </a:t>
            </a:r>
            <a:r>
              <a:rPr lang="ru-RU" sz="1800" b="1" dirty="0" err="1" smtClean="0">
                <a:solidFill>
                  <a:srgbClr val="006600"/>
                </a:solidFill>
              </a:rPr>
              <a:t>Румянцевскому</a:t>
            </a:r>
            <a:r>
              <a:rPr lang="ru-RU" sz="1800" b="1" dirty="0" smtClean="0">
                <a:solidFill>
                  <a:srgbClr val="006600"/>
                </a:solidFill>
              </a:rPr>
              <a:t> музею, ныне в Музейном фонде РГБ), автографов многих литераторов и учёных. Часть книг пожертвовал библиотеке Московского университета и Рязанской публичной библиотеке. После смерти его библиотека в 1878 г. была продана в розницу с аукциона.</a:t>
            </a:r>
          </a:p>
        </p:txBody>
      </p:sp>
      <p:sp>
        <p:nvSpPr>
          <p:cNvPr id="6149" name="Содержимое 4"/>
          <p:cNvSpPr>
            <a:spLocks noGrp="1"/>
          </p:cNvSpPr>
          <p:nvPr>
            <p:ph sz="half" idx="2"/>
          </p:nvPr>
        </p:nvSpPr>
        <p:spPr>
          <a:xfrm>
            <a:off x="5724128" y="5301208"/>
            <a:ext cx="3168972" cy="1224136"/>
          </a:xfrm>
        </p:spPr>
        <p:txBody>
          <a:bodyPr/>
          <a:lstStyle/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Редкол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.: И. Е.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Баренбаум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                           А. А.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Беловицкая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А. А. Говоров и др. – М. : Большая Российская энциклопедия, 1998. – С. 502. 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</a:pPr>
            <a:endParaRPr lang="ru-RU" sz="1600" dirty="0" smtClean="0"/>
          </a:p>
        </p:txBody>
      </p:sp>
      <p:pic>
        <p:nvPicPr>
          <p:cNvPr id="6150" name="Picture 2" descr="http://biblioclub.ru/services/cover.php?id=494cd5787e47190bcdccb4c8185ca7aaei65rzv2j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84784"/>
            <a:ext cx="2581275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8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8445500" cy="114300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сентября 2015 г.     215 лет со дня рождения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(1800–1876 гг.) русского библиотечного деятеля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МОДЕСТА АНДРЕЕВИЧА КОРФА</a:t>
            </a:r>
          </a:p>
        </p:txBody>
      </p:sp>
      <p:sp>
        <p:nvSpPr>
          <p:cNvPr id="7172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5516563"/>
            <a:ext cx="3024188" cy="10080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528–529.</a:t>
            </a:r>
          </a:p>
          <a:p>
            <a:pPr marL="0" indent="0" eaLnBrk="1" hangingPunct="1"/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Содержимое 4"/>
          <p:cNvSpPr>
            <a:spLocks noGrp="1"/>
          </p:cNvSpPr>
          <p:nvPr>
            <p:ph sz="half" idx="2"/>
          </p:nvPr>
        </p:nvSpPr>
        <p:spPr>
          <a:xfrm>
            <a:off x="3286125" y="1341438"/>
            <a:ext cx="5606355" cy="5327922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600" b="1" dirty="0" smtClean="0">
                <a:solidFill>
                  <a:srgbClr val="006600"/>
                </a:solidFill>
              </a:rPr>
              <a:t>Происходил из курляндских дворян. Учился </a:t>
            </a:r>
            <a:r>
              <a:rPr lang="en-US" sz="1600" b="1" dirty="0" smtClean="0">
                <a:solidFill>
                  <a:srgbClr val="006600"/>
                </a:solidFill>
              </a:rPr>
              <a:t>                                      </a:t>
            </a:r>
            <a:r>
              <a:rPr lang="ru-RU" sz="1600" b="1" dirty="0" smtClean="0">
                <a:solidFill>
                  <a:srgbClr val="006600"/>
                </a:solidFill>
              </a:rPr>
              <a:t>в Царскосельском лицее вместе с А. С. Пушкиным. Отличался благонравием и любовью к чтению церковных книг, за что имел прозвище «</a:t>
            </a:r>
            <a:r>
              <a:rPr lang="ru-RU" sz="1600" b="1" dirty="0" err="1" smtClean="0">
                <a:solidFill>
                  <a:srgbClr val="006600"/>
                </a:solidFill>
              </a:rPr>
              <a:t>Мордан-дьячок</a:t>
            </a:r>
            <a:r>
              <a:rPr lang="ru-RU" sz="1600" b="1" dirty="0" smtClean="0">
                <a:solidFill>
                  <a:srgbClr val="006600"/>
                </a:solidFill>
              </a:rPr>
              <a:t>». В 1817 г. окончил курс с правом на серебряную медаль и стал делать стремительную карьеру в Министерстве юстиции, </a:t>
            </a:r>
            <a:r>
              <a:rPr lang="en-US" sz="1600" b="1" dirty="0" smtClean="0">
                <a:solidFill>
                  <a:srgbClr val="006600"/>
                </a:solidFill>
              </a:rPr>
              <a:t>                   </a:t>
            </a:r>
            <a:r>
              <a:rPr lang="ru-RU" sz="1600" b="1" dirty="0" smtClean="0">
                <a:solidFill>
                  <a:srgbClr val="006600"/>
                </a:solidFill>
              </a:rPr>
              <a:t>в Комиссии по составлению «Полного собрания законов» </a:t>
            </a:r>
            <a:r>
              <a:rPr lang="en-US" sz="1600" b="1" dirty="0" smtClean="0">
                <a:solidFill>
                  <a:srgbClr val="006600"/>
                </a:solidFill>
              </a:rPr>
              <a:t>    </a:t>
            </a:r>
            <a:r>
              <a:rPr lang="ru-RU" sz="1600" b="1" dirty="0" smtClean="0">
                <a:solidFill>
                  <a:srgbClr val="006600"/>
                </a:solidFill>
              </a:rPr>
              <a:t>и «Свода законов». В 1831 г. стал управляющим делами Комитета министров, в 1834 г. - </a:t>
            </a:r>
            <a:r>
              <a:rPr lang="ru-RU" sz="1600" b="1" dirty="0" err="1" smtClean="0">
                <a:solidFill>
                  <a:srgbClr val="006600"/>
                </a:solidFill>
              </a:rPr>
              <a:t>гос</a:t>
            </a:r>
            <a:r>
              <a:rPr lang="ru-RU" sz="1600" b="1" dirty="0" smtClean="0">
                <a:solidFill>
                  <a:srgbClr val="006600"/>
                </a:solidFill>
              </a:rPr>
              <a:t>. секретарем, доверенным лицом  Николая </a:t>
            </a:r>
            <a:r>
              <a:rPr lang="en-US" sz="1600" b="1" dirty="0" smtClean="0">
                <a:solidFill>
                  <a:srgbClr val="006600"/>
                </a:solidFill>
              </a:rPr>
              <a:t>I, </a:t>
            </a:r>
            <a:r>
              <a:rPr lang="ru-RU" sz="1600" b="1" dirty="0" smtClean="0">
                <a:solidFill>
                  <a:srgbClr val="006600"/>
                </a:solidFill>
              </a:rPr>
              <a:t>в 1843  г. вошел в число членов </a:t>
            </a:r>
            <a:r>
              <a:rPr lang="ru-RU" sz="1600" b="1" dirty="0" err="1" smtClean="0">
                <a:solidFill>
                  <a:srgbClr val="006600"/>
                </a:solidFill>
              </a:rPr>
              <a:t>Гос</a:t>
            </a:r>
            <a:r>
              <a:rPr lang="ru-RU" sz="1600" b="1" dirty="0" smtClean="0">
                <a:solidFill>
                  <a:srgbClr val="006600"/>
                </a:solidFill>
              </a:rPr>
              <a:t>. совета. В 1848 г., когда правительство, напуганное рев. во Франции, учредило цензурный комитет, «совершенно удушивший русскую печать»,  был одним </a:t>
            </a:r>
            <a:r>
              <a:rPr lang="en-US" sz="1600" b="1" dirty="0" smtClean="0">
                <a:solidFill>
                  <a:srgbClr val="006600"/>
                </a:solidFill>
              </a:rPr>
              <a:t>     </a:t>
            </a:r>
            <a:r>
              <a:rPr lang="ru-RU" sz="1600" b="1" dirty="0" smtClean="0">
                <a:solidFill>
                  <a:srgbClr val="006600"/>
                </a:solidFill>
              </a:rPr>
              <a:t>из трех его членов, а в 1855–1856 гг. стал его председателем. В 1849 г. был назначен директором Императорской публичной библиотеки в Петербурге, много сделал для ее процветания, в частности при нем хранилище пополнилось ценными коллекциями книг 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</a:rPr>
              <a:t>и рукописей. В 1861 г. был начальником </a:t>
            </a:r>
            <a:r>
              <a:rPr lang="en-US" sz="1600" b="1" dirty="0" smtClean="0">
                <a:solidFill>
                  <a:srgbClr val="006600"/>
                </a:solidFill>
              </a:rPr>
              <a:t>II </a:t>
            </a:r>
            <a:r>
              <a:rPr lang="ru-RU" sz="1600" b="1" dirty="0" smtClean="0">
                <a:solidFill>
                  <a:srgbClr val="006600"/>
                </a:solidFill>
              </a:rPr>
              <a:t>Отделения имперской канцелярии, с 1864 г. возглавил Департамент законов </a:t>
            </a:r>
            <a:r>
              <a:rPr lang="ru-RU" sz="1600" b="1" dirty="0" err="1" smtClean="0">
                <a:solidFill>
                  <a:srgbClr val="006600"/>
                </a:solidFill>
              </a:rPr>
              <a:t>Гос</a:t>
            </a:r>
            <a:r>
              <a:rPr lang="ru-RU" sz="1600" b="1" dirty="0" smtClean="0">
                <a:solidFill>
                  <a:srgbClr val="006600"/>
                </a:solidFill>
              </a:rPr>
              <a:t>. совета, стал библиографом и историком официозного направления</a:t>
            </a:r>
            <a:r>
              <a:rPr lang="ru-RU" sz="1600" b="1" dirty="0" smtClean="0">
                <a:solidFill>
                  <a:srgbClr val="006600"/>
                </a:solidFill>
                <a:latin typeface="Arial" charset="0"/>
              </a:rPr>
              <a:t>.</a:t>
            </a:r>
          </a:p>
        </p:txBody>
      </p:sp>
      <p:pic>
        <p:nvPicPr>
          <p:cNvPr id="7174" name="Picture 2" descr="http://www.nlr.ru/file_img/person/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12875"/>
            <a:ext cx="2895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73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9 сентября 2015 г.                75 лет со дня рождения</a:t>
            </a:r>
            <a:r>
              <a:rPr lang="en-US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(1940 г.)</a:t>
            </a:r>
            <a:b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российского </a:t>
            </a:r>
            <a:r>
              <a:rPr lang="ru-RU" sz="24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ЛАРИСЫ АНАТОЛЬЕВНЫ КОЖЕВНИКОВОЙ</a:t>
            </a:r>
          </a:p>
        </p:txBody>
      </p:sp>
      <p:sp>
        <p:nvSpPr>
          <p:cNvPr id="8196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1673225"/>
            <a:ext cx="5112072" cy="470810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Окончила библиотечный факультет Ленинградского государственного института культуры в 1962 г. по специальности «библиотекарь-библиограф», имеет ученую степень кандидата педагогических наук (1972 г.), доктора педагогических наук (2006 г.). Сфера научных интересов: Региональное библиотековедение, экономика библиотечной деятельности. Преподавание курсов: </a:t>
            </a:r>
            <a:r>
              <a:rPr lang="ru-RU" sz="1800" b="1" dirty="0" err="1" smtClean="0">
                <a:solidFill>
                  <a:srgbClr val="006600"/>
                </a:solidFill>
              </a:rPr>
              <a:t>библиографоведение</a:t>
            </a:r>
            <a:r>
              <a:rPr lang="ru-RU" sz="1800" b="1" dirty="0" smtClean="0">
                <a:solidFill>
                  <a:srgbClr val="006600"/>
                </a:solidFill>
              </a:rPr>
              <a:t>, история библиографии, документальные потоки, экономика библиотечной деятельности, руководство курсовым и дипломным проектированием. </a:t>
            </a:r>
            <a:r>
              <a:rPr lang="en-US" sz="1800" b="1" dirty="0" smtClean="0">
                <a:solidFill>
                  <a:srgbClr val="006600"/>
                </a:solidFill>
              </a:rPr>
              <a:t>   </a:t>
            </a:r>
            <a:r>
              <a:rPr lang="ru-RU" sz="1800" b="1" dirty="0" smtClean="0">
                <a:solidFill>
                  <a:srgbClr val="006600"/>
                </a:solidFill>
                <a:latin typeface="Arial" charset="0"/>
              </a:rPr>
              <a:t>П</a:t>
            </a:r>
            <a:r>
              <a:rPr lang="ru-RU" sz="1800" b="1" dirty="0" smtClean="0">
                <a:solidFill>
                  <a:srgbClr val="006600"/>
                </a:solidFill>
              </a:rPr>
              <a:t>од руководством</a:t>
            </a:r>
            <a:r>
              <a:rPr lang="en-US" sz="1800" b="1" dirty="0" smtClean="0">
                <a:solidFill>
                  <a:srgbClr val="006600"/>
                </a:solidFill>
              </a:rPr>
              <a:t>  </a:t>
            </a:r>
            <a:r>
              <a:rPr lang="ru-RU" sz="1800" b="1" dirty="0" smtClean="0">
                <a:solidFill>
                  <a:srgbClr val="006600"/>
                </a:solidFill>
              </a:rPr>
              <a:t>Л. А. </a:t>
            </a:r>
            <a:r>
              <a:rPr lang="ru-RU" sz="1800" b="1" dirty="0" smtClean="0">
                <a:solidFill>
                  <a:srgbClr val="006600"/>
                </a:solidFill>
                <a:latin typeface="Arial" charset="0"/>
              </a:rPr>
              <a:t>К</a:t>
            </a:r>
            <a:r>
              <a:rPr lang="ru-RU" sz="1800" b="1" dirty="0" smtClean="0">
                <a:solidFill>
                  <a:srgbClr val="006600"/>
                </a:solidFill>
              </a:rPr>
              <a:t>ожевниковой защищено 13 кандидатских диссертаций.  </a:t>
            </a:r>
            <a:r>
              <a:rPr lang="en-US" sz="1800" b="1" dirty="0" smtClean="0">
                <a:solidFill>
                  <a:srgbClr val="006600"/>
                </a:solidFill>
              </a:rPr>
              <a:t>   </a:t>
            </a:r>
            <a:r>
              <a:rPr lang="ru-RU" sz="1800" b="1" dirty="0" smtClean="0">
                <a:solidFill>
                  <a:srgbClr val="006600"/>
                </a:solidFill>
              </a:rPr>
              <a:t>Автор свыше 200 научных работ.</a:t>
            </a:r>
          </a:p>
          <a:p>
            <a:pPr marL="0" indent="0" eaLnBrk="1" hangingPunct="1">
              <a:buFont typeface="Arial" charset="0"/>
              <a:buNone/>
            </a:pPr>
            <a:endParaRPr lang="ru-RU" sz="1800" b="1" dirty="0" smtClean="0">
              <a:solidFill>
                <a:srgbClr val="0066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436096" y="5517232"/>
            <a:ext cx="3384550" cy="574675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http://www.spsl.nsc.ru/win/umkbn/kojv.htm</a:t>
            </a:r>
            <a:endParaRPr lang="ru-RU" sz="1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7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2071688"/>
            <a:ext cx="34290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0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114300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сентября 2015 г.  100 лет со дня рождения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(1915–1990 гг.) советского историка книги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АЛЕКСАНДРА ИЛЬИЧА КОПАНЕВА</a:t>
            </a:r>
          </a:p>
        </p:txBody>
      </p:sp>
      <p:sp>
        <p:nvSpPr>
          <p:cNvPr id="9220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4608512" cy="49688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Родился в с. Малые Копани Слободского уезда Вятской губернии. Окончил Ленинградский университет (1938 г.)</a:t>
            </a:r>
            <a:r>
              <a:rPr lang="ru-RU" sz="2000" b="1" dirty="0" smtClean="0">
                <a:solidFill>
                  <a:srgbClr val="006600"/>
                </a:solidFill>
                <a:latin typeface="Arial" charset="0"/>
              </a:rPr>
              <a:t>.</a:t>
            </a:r>
            <a:r>
              <a:rPr lang="ru-RU" sz="2000" b="1" dirty="0" smtClean="0">
                <a:solidFill>
                  <a:srgbClr val="006600"/>
                </a:solidFill>
              </a:rPr>
              <a:t> С 1953 г. работал в отделе рукописей и редкой книги БАН,                   с 1969 г. сотрудник Ленинградского отделения Института истории. Внес значительный вклад в изучение истории книги и библиотечного дела России и древних времен до ХХ в. </a:t>
            </a:r>
            <a:r>
              <a:rPr lang="en-US" sz="2000" b="1" dirty="0" smtClean="0">
                <a:solidFill>
                  <a:srgbClr val="006600"/>
                </a:solidFill>
              </a:rPr>
              <a:t>       </a:t>
            </a:r>
            <a:r>
              <a:rPr lang="ru-RU" sz="2000" b="1" dirty="0" smtClean="0">
                <a:solidFill>
                  <a:srgbClr val="006600"/>
                </a:solidFill>
              </a:rPr>
              <a:t>По его инициативе и под его редакцией с 1966 г. стали выходить «Материалы и сообщения по фондам отдела рукописей и редкой книги Библиотеки АН СССР». Автор очерков </a:t>
            </a:r>
            <a:r>
              <a:rPr lang="en-US" sz="2000" b="1" dirty="0" smtClean="0">
                <a:solidFill>
                  <a:srgbClr val="006600"/>
                </a:solidFill>
              </a:rPr>
              <a:t>   </a:t>
            </a:r>
            <a:r>
              <a:rPr lang="ru-RU" sz="2000" b="1" dirty="0" smtClean="0">
                <a:solidFill>
                  <a:srgbClr val="006600"/>
                </a:solidFill>
              </a:rPr>
              <a:t>о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</a:rPr>
              <a:t>В. И. Срезневском и Э. А. Вольтере. </a:t>
            </a:r>
          </a:p>
        </p:txBody>
      </p:sp>
      <p:sp>
        <p:nvSpPr>
          <p:cNvPr id="9221" name="Содержимое 4"/>
          <p:cNvSpPr>
            <a:spLocks noGrp="1"/>
          </p:cNvSpPr>
          <p:nvPr>
            <p:ph sz="half" idx="2"/>
          </p:nvPr>
        </p:nvSpPr>
        <p:spPr>
          <a:xfrm>
            <a:off x="5003800" y="5300663"/>
            <a:ext cx="3683000" cy="825500"/>
          </a:xfrm>
        </p:spPr>
        <p:txBody>
          <a:bodyPr/>
          <a:lstStyle/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524. </a:t>
            </a:r>
          </a:p>
          <a:p>
            <a:pPr marL="0" indent="0" eaLnBrk="1" hangingPunct="1">
              <a:lnSpc>
                <a:spcPct val="80000"/>
              </a:lnSpc>
            </a:pP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1844675"/>
            <a:ext cx="27098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1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 сентября 2015 г.  65 лет со дня рождения (1950–2005 гг.) советского библиотековеда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БОРИСА ФЁДОРОВИЧА ВОЛОДИНА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5516563"/>
            <a:ext cx="3106738" cy="865187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276.</a:t>
            </a:r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Содержимое 4"/>
          <p:cNvSpPr>
            <a:spLocks noGrp="1"/>
          </p:cNvSpPr>
          <p:nvPr>
            <p:ph sz="half" idx="2"/>
          </p:nvPr>
        </p:nvSpPr>
        <p:spPr>
          <a:xfrm>
            <a:off x="3348038" y="1484313"/>
            <a:ext cx="5472112" cy="5113337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Окончил ЛГИК им. Н. К. Крупской, аспирантуру, защитил кандидатскую диссертацию «Методологические проблемы анализа теории </a:t>
            </a:r>
            <a:r>
              <a:rPr lang="en-US" sz="1800" b="1" dirty="0" smtClean="0">
                <a:solidFill>
                  <a:srgbClr val="006600"/>
                </a:solidFill>
              </a:rPr>
              <a:t>        </a:t>
            </a:r>
            <a:r>
              <a:rPr lang="ru-RU" sz="1800" b="1" dirty="0" smtClean="0">
                <a:solidFill>
                  <a:srgbClr val="006600"/>
                </a:solidFill>
              </a:rPr>
              <a:t>и практики зарубежного библиотечного дела»                     (1982 г.). Работал библиографом в библиотеке Государственного института комплексного проектирования, в научно–исследовательском секторе </a:t>
            </a:r>
            <a:r>
              <a:rPr lang="ru-RU" sz="1800" b="1" dirty="0" err="1" smtClean="0">
                <a:solidFill>
                  <a:srgbClr val="006600"/>
                </a:solidFill>
              </a:rPr>
              <a:t>ЛГИКа</a:t>
            </a:r>
            <a:r>
              <a:rPr lang="ru-RU" sz="1800" b="1" dirty="0" smtClean="0">
                <a:solidFill>
                  <a:srgbClr val="006600"/>
                </a:solidFill>
              </a:rPr>
              <a:t>, где занимался разработкой автоматизированных систем научно–технической информации. С 1980 г. работал в научно–исследовательском отделе библиотековедения ГПБ  им. М. Е. Салтыкова–Щедрина (РНБ). В </a:t>
            </a:r>
            <a:r>
              <a:rPr lang="ru-RU" sz="1800" b="1" dirty="0" smtClean="0">
                <a:solidFill>
                  <a:srgbClr val="006600"/>
                </a:solidFill>
                <a:latin typeface="Arial" charset="0"/>
              </a:rPr>
              <a:t>19</a:t>
            </a:r>
            <a:r>
              <a:rPr lang="ru-RU" sz="1800" b="1" dirty="0" smtClean="0">
                <a:solidFill>
                  <a:srgbClr val="006600"/>
                </a:solidFill>
              </a:rPr>
              <a:t>90–е гг. под его руководством в РНБ велись исследования</a:t>
            </a:r>
            <a:r>
              <a:rPr lang="ru-RU" sz="1800" b="1" dirty="0" smtClean="0">
                <a:solidFill>
                  <a:srgbClr val="006600"/>
                </a:solidFill>
                <a:latin typeface="Arial" charset="0"/>
              </a:rPr>
              <a:t>,</a:t>
            </a:r>
            <a:r>
              <a:rPr lang="ru-RU" sz="1800" b="1" dirty="0" smtClean="0">
                <a:solidFill>
                  <a:srgbClr val="006600"/>
                </a:solidFill>
              </a:rPr>
              <a:t> связанные с разработкой стратегии развития крупных научных библиотек. Один из составителей сборника научных трудов «История библиотек». Главный редактор журнала «Петербургская библиотечная школа» (1997–2001 гг.).</a:t>
            </a:r>
          </a:p>
        </p:txBody>
      </p:sp>
      <p:pic>
        <p:nvPicPr>
          <p:cNvPr id="1024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773238"/>
            <a:ext cx="28225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8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0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1535</Words>
  <Application>Microsoft Office PowerPoint</Application>
  <PresentationFormat>Экран (4:3)</PresentationFormat>
  <Paragraphs>44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1 сентября 2015 г.   110 лет со дня рождения (1905–1990 гг.)  советского библиографа-краеведа  ГАЛИНЫ АЛЕКСАНДРОВНЫ ОЗЕРОВОЙ</vt:lpstr>
      <vt:lpstr>3 сентября 2015 г.              85 лет со дня рождения (1930 г.) советского библиотековеда  ВЛАДИМИРА СЕМЁНОВИЧА КРЕЙДЕНКО</vt:lpstr>
      <vt:lpstr>3 сентября 2015 г.       325 лет со дня рождения (1690–1761 гг.) русского библиотечного деятеля ИВАНА ДАНИЛОВИЧА (ИОГАНН–ДАНИИЛ)  ШУМАХЕРА </vt:lpstr>
      <vt:lpstr>7 сентября 2015 г.   185 лет со дня рождения (1830–1868 гг.) русского библиографа, историка  МИХАИЛА ПЕТРОВИЧА ПОЛУДЕНСКОГО </vt:lpstr>
      <vt:lpstr>7 сентября 2015 г.     215 лет со дня рождения (1800–1876 гг.) русского библиотечного деятеля   МОДЕСТА АНДРЕЕВИЧА КОРФА</vt:lpstr>
      <vt:lpstr>9 сентября 2015 г.                75 лет со дня рождения (1940 г.) российского библиотековеда ЛАРИСЫ АНАТОЛЬЕВНЫ КОЖЕВНИКОВОЙ</vt:lpstr>
      <vt:lpstr>12 сентября 2015 г.  100 лет со дня рождения (1915–1990 гг.) советского историка книги  АЛЕКСАНДРА ИЛЬИЧА КОПАНЕВА</vt:lpstr>
      <vt:lpstr>13 сентября 2015 г.  65 лет со дня рождения (1950–2005 гг.) советского библиотековеда  БОРИСА ФЁДОРОВИЧА ВОЛОДИНА</vt:lpstr>
      <vt:lpstr>26 сентября 2015 г.              80 лет со дня рождения (1935 г.) российского художника книги   ВИКТОРА АЛЕКСАНДРОВИЧА ЧИЖИКОВА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ZnamenDaty_09</dc:title>
  <dc:creator>HomeComp</dc:creator>
  <cp:lastModifiedBy>ГПНТБ СО РАН</cp:lastModifiedBy>
  <cp:revision>97</cp:revision>
  <dcterms:created xsi:type="dcterms:W3CDTF">2015-07-17T01:28:30Z</dcterms:created>
  <dcterms:modified xsi:type="dcterms:W3CDTF">2015-07-31T02:48:13Z</dcterms:modified>
</cp:coreProperties>
</file>