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0" r:id="rId2"/>
    <p:sldId id="261" r:id="rId3"/>
    <p:sldId id="256" r:id="rId4"/>
    <p:sldId id="257" r:id="rId5"/>
    <p:sldId id="258" r:id="rId6"/>
    <p:sldId id="264" r:id="rId7"/>
    <p:sldId id="263" r:id="rId8"/>
    <p:sldId id="262" r:id="rId9"/>
    <p:sldId id="259" r:id="rId10"/>
  </p:sldIdLst>
  <p:sldSz cx="9144000" cy="6858000" type="screen4x3"/>
  <p:notesSz cx="6858000" cy="9144000"/>
  <p:custDataLst>
    <p:tags r:id="rId12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1"/>
  <p:showPr showNarration="1">
    <p:present/>
    <p:sldAll/>
    <p:penClr>
      <a:srgbClr val="FF0000"/>
    </p:penClr>
  </p:showPr>
  <p:clrMru>
    <a:srgbClr val="FF5050"/>
    <a:srgbClr val="CC3300"/>
    <a:srgbClr val="800000"/>
    <a:srgbClr val="CC0099"/>
    <a:srgbClr val="CC6600"/>
    <a:srgbClr val="FF3300"/>
    <a:srgbClr val="993300"/>
    <a:srgbClr val="FF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64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6DBFC77-D54A-4D62-9159-0C8BFD9F73B1}" type="datetimeFigureOut">
              <a:rPr lang="ru-RU"/>
              <a:pPr>
                <a:defRPr/>
              </a:pPr>
              <a:t>31.07.2015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00A14C6-31B0-4220-9C13-904EA0EAB8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0A14C6-31B0-4220-9C13-904EA0EAB8D7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0A14C6-31B0-4220-9C13-904EA0EAB8D7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0A14C6-31B0-4220-9C13-904EA0EAB8D7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0A14C6-31B0-4220-9C13-904EA0EAB8D7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0A14C6-31B0-4220-9C13-904EA0EAB8D7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0A14C6-31B0-4220-9C13-904EA0EAB8D7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0A14C6-31B0-4220-9C13-904EA0EAB8D7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253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5044EE7-382D-4C7F-B7E6-7A701612211C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0A14C6-31B0-4220-9C13-904EA0EAB8D7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02A868-E2A4-40A3-86CA-96DB8B0ED3EF}" type="datetimeFigureOut">
              <a:rPr lang="ru-RU"/>
              <a:pPr>
                <a:defRPr/>
              </a:pPr>
              <a:t>31.07.2015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7997C-26A9-4A15-8A0E-D344B3E988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B5BC8E-F167-483F-9534-4DA801C34657}" type="datetimeFigureOut">
              <a:rPr lang="ru-RU"/>
              <a:pPr>
                <a:defRPr/>
              </a:pPr>
              <a:t>31.07.2015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A4259-3D99-43E5-B39D-9AF6C62843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6AB471-B80D-47E0-A912-A0E9A4179FD5}" type="datetimeFigureOut">
              <a:rPr lang="ru-RU"/>
              <a:pPr>
                <a:defRPr/>
              </a:pPr>
              <a:t>31.07.2015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90C78A-D25E-4A2F-9543-F374FB6DF2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A7FCF3-3AB2-4A40-BDFE-022E4DB9D425}" type="datetimeFigureOut">
              <a:rPr lang="ru-RU"/>
              <a:pPr>
                <a:defRPr/>
              </a:pPr>
              <a:t>31.07.2015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F48F67-933D-486A-B94B-873B2191E7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794AE-8335-4405-B327-ACCE68BE309E}" type="datetimeFigureOut">
              <a:rPr lang="ru-RU"/>
              <a:pPr>
                <a:defRPr/>
              </a:pPr>
              <a:t>31.07.2015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3C0AA5-A5FF-4977-AE52-E375A679B3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6ACAB-A57E-4A0B-B114-1110DD7A53C6}" type="datetimeFigureOut">
              <a:rPr lang="ru-RU"/>
              <a:pPr>
                <a:defRPr/>
              </a:pPr>
              <a:t>31.07.2015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027F1-9F7E-4E51-9996-477FEF653B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BFBCDF-B022-40D4-A603-844453984EDE}" type="datetimeFigureOut">
              <a:rPr lang="ru-RU"/>
              <a:pPr>
                <a:defRPr/>
              </a:pPr>
              <a:t>31.07.2015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091B2-C798-4E99-B80E-4B3FBCC8AC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6F54C-1FFC-4B65-98F3-D9CAD8431A47}" type="datetimeFigureOut">
              <a:rPr lang="ru-RU"/>
              <a:pPr>
                <a:defRPr/>
              </a:pPr>
              <a:t>31.07.2015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4B8EE8-6F03-462A-A95F-F32DE500ED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580F5C-A22C-4EBA-AB26-674FF53B204A}" type="datetimeFigureOut">
              <a:rPr lang="ru-RU"/>
              <a:pPr>
                <a:defRPr/>
              </a:pPr>
              <a:t>31.07.2015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9B336B-A284-48AC-8581-5F9449C84C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947B2-6A3C-4080-9B60-963C3552BC78}" type="datetimeFigureOut">
              <a:rPr lang="ru-RU"/>
              <a:pPr>
                <a:defRPr/>
              </a:pPr>
              <a:t>31.07.2015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6AC6B9-85EC-4342-B25F-04CE0FC439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2C15C-2639-4F59-9108-E758BF16F5D5}" type="datetimeFigureOut">
              <a:rPr lang="ru-RU"/>
              <a:pPr>
                <a:defRPr/>
              </a:pPr>
              <a:t>31.07.2015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C8AEC-53FF-4853-A566-E3CBE1621B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6443DB7-8B0A-4757-A131-B2DFAEE40FEC}" type="datetimeFigureOut">
              <a:rPr lang="ru-RU"/>
              <a:pPr>
                <a:defRPr/>
              </a:pPr>
              <a:t>31.07.2015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6A89B75-B3A9-401E-B845-6A0BFEA692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http://rerefat.ru/tw_files2/urls_1/256/d-255389/255389_html_108ef68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755650" y="333375"/>
            <a:ext cx="7918450" cy="36004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Знаменательные даты  по библиотековедению, </a:t>
            </a:r>
            <a:r>
              <a:rPr lang="ru-RU" sz="5400" b="1" dirty="0" err="1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библиографоведению</a:t>
            </a:r>
            <a:r>
              <a:rPr lang="ru-RU" sz="5400" b="1" dirty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                   и книговедению</a:t>
            </a:r>
            <a:endParaRPr lang="ru-RU" sz="5400" dirty="0">
              <a:solidFill>
                <a:srgbClr val="FF339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2555875" y="3860800"/>
            <a:ext cx="4176713" cy="107950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b="1" dirty="0">
                <a:solidFill>
                  <a:srgbClr val="FF3399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</a:rPr>
              <a:t>август 201</a:t>
            </a:r>
            <a:r>
              <a:rPr lang="en-US" sz="4800" b="1" dirty="0">
                <a:solidFill>
                  <a:srgbClr val="FF3399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</a:rPr>
              <a:t>5</a:t>
            </a:r>
            <a:r>
              <a:rPr lang="ru-RU" sz="4800" b="1" dirty="0">
                <a:solidFill>
                  <a:srgbClr val="FF3399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</a:rPr>
              <a:t> г.</a:t>
            </a: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sz="4800" dirty="0">
              <a:solidFill>
                <a:srgbClr val="FF3399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+mn-lt"/>
            </a:endParaRPr>
          </a:p>
        </p:txBody>
      </p:sp>
      <p:sp>
        <p:nvSpPr>
          <p:cNvPr id="5" name="Rectangle 5"/>
          <p:cNvSpPr txBox="1">
            <a:spLocks/>
          </p:cNvSpPr>
          <p:nvPr/>
        </p:nvSpPr>
        <p:spPr bwMode="auto">
          <a:xfrm>
            <a:off x="5867400" y="6308725"/>
            <a:ext cx="3024188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normAutofit/>
          </a:bodyPr>
          <a:lstStyle/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defRPr/>
            </a:pPr>
            <a:r>
              <a:rPr lang="en-US" b="1" dirty="0">
                <a:solidFill>
                  <a:srgbClr val="CC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©</a:t>
            </a:r>
            <a:r>
              <a:rPr lang="ru-RU" b="1" dirty="0">
                <a:solidFill>
                  <a:srgbClr val="CC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 ГПНТБ СО РАН, 201</a:t>
            </a:r>
            <a:r>
              <a:rPr lang="en-US" b="1" dirty="0">
                <a:solidFill>
                  <a:srgbClr val="CC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5</a:t>
            </a:r>
            <a:r>
              <a:rPr lang="ru-RU" b="1" dirty="0">
                <a:solidFill>
                  <a:srgbClr val="CC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 г</a:t>
            </a:r>
            <a:r>
              <a:rPr lang="ru-RU" b="1" dirty="0">
                <a:solidFill>
                  <a:srgbClr val="CC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.</a:t>
            </a:r>
            <a:endParaRPr lang="en-US" b="1" dirty="0">
              <a:solidFill>
                <a:srgbClr val="CC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pic>
        <p:nvPicPr>
          <p:cNvPr id="14343" name="Picture 6" descr="http://krasnodar.ruc.su/upload/medialibrary/f67/12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4652963"/>
            <a:ext cx="2303462" cy="185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797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http://rerefat.ru/tw_files2/urls_1/256/d-255389/255389_html_108ef68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Заголовок 2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pPr algn="r"/>
            <a:r>
              <a:rPr lang="ru-RU" sz="24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1 августа 2015 г.     125 лет со дня рождения</a:t>
            </a:r>
            <a:r>
              <a:rPr lang="en-US" sz="24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(1890–1973 гг.)</a:t>
            </a:r>
            <a:r>
              <a:rPr lang="en-US" sz="24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американского филолога, библиографа</a:t>
            </a:r>
            <a:br>
              <a:rPr lang="ru-RU" sz="24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АРЧЕРА ТЕЙЛОРА</a:t>
            </a:r>
          </a:p>
        </p:txBody>
      </p:sp>
      <p:sp>
        <p:nvSpPr>
          <p:cNvPr id="15363" name="Содержимое 3"/>
          <p:cNvSpPr>
            <a:spLocks noGrp="1"/>
          </p:cNvSpPr>
          <p:nvPr>
            <p:ph sz="half" idx="1"/>
          </p:nvPr>
        </p:nvSpPr>
        <p:spPr>
          <a:xfrm>
            <a:off x="323850" y="5084763"/>
            <a:ext cx="3311525" cy="158432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Книга: Энциклопедия / </a:t>
            </a:r>
            <a:r>
              <a:rPr lang="ru-RU" sz="1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Редкол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.: И. Е. </a:t>
            </a:r>
            <a:r>
              <a:rPr lang="ru-RU" sz="1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Баренбаум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                           А. А. </a:t>
            </a:r>
            <a:r>
              <a:rPr lang="ru-RU" sz="1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Беловицкая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А. А. Говоров и др. – М. : Большая Российская энциклопедия, 1998. – С. 628.</a:t>
            </a:r>
            <a:endParaRPr lang="ru-RU" sz="1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Arial" charset="0"/>
              <a:buNone/>
            </a:pPr>
            <a:endParaRPr lang="ru-RU" sz="1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4" name="Содержимое 4"/>
          <p:cNvSpPr>
            <a:spLocks noGrp="1"/>
          </p:cNvSpPr>
          <p:nvPr>
            <p:ph sz="half" idx="2"/>
          </p:nvPr>
        </p:nvSpPr>
        <p:spPr>
          <a:xfrm>
            <a:off x="3275856" y="1340768"/>
            <a:ext cx="5544294" cy="5256584"/>
          </a:xfrm>
        </p:spPr>
        <p:txBody>
          <a:bodyPr/>
          <a:lstStyle/>
          <a:p>
            <a:pPr marL="0" indent="0" algn="r">
              <a:buFont typeface="Arial" charset="0"/>
              <a:buNone/>
            </a:pPr>
            <a:r>
              <a:rPr lang="ru-RU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Окончил </a:t>
            </a:r>
            <a:r>
              <a:rPr lang="ru-RU" sz="1900" b="1" dirty="0" err="1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Пенсильванский</a:t>
            </a:r>
            <a:r>
              <a:rPr lang="ru-RU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 университет </a:t>
            </a:r>
            <a:r>
              <a:rPr lang="en-US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               </a:t>
            </a:r>
            <a:r>
              <a:rPr lang="ru-RU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(1910 г.), </a:t>
            </a:r>
            <a:r>
              <a:rPr lang="en-US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в Гарвардском университете, получил степень доктора философии </a:t>
            </a:r>
            <a:r>
              <a:rPr lang="en-US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(1915 г.). Преподавал </a:t>
            </a:r>
            <a:r>
              <a:rPr lang="en-US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в университетах Вашингтона </a:t>
            </a:r>
            <a:r>
              <a:rPr lang="en-US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(1915–1925 гг.) и Чикаго </a:t>
            </a:r>
            <a:r>
              <a:rPr lang="en-US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(1925–1939 гг.), </a:t>
            </a:r>
            <a:r>
              <a:rPr lang="en-US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                             </a:t>
            </a:r>
            <a:r>
              <a:rPr lang="ru-RU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с 1939  г. профессор Калифорнийского университета. Многочисленные работы посвящены преимущественно фольклору.  </a:t>
            </a:r>
            <a:r>
              <a:rPr lang="en-US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                      </a:t>
            </a:r>
            <a:r>
              <a:rPr lang="ru-RU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В области библиографии и истории книги наиболее значительны: «Путеводители эпохи Возрождения по книгам» («</a:t>
            </a:r>
            <a:r>
              <a:rPr lang="en-US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Renaissance guides to books</a:t>
            </a:r>
            <a:r>
              <a:rPr lang="ru-RU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»</a:t>
            </a:r>
            <a:r>
              <a:rPr lang="en-US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, 1945</a:t>
            </a:r>
            <a:r>
              <a:rPr lang="ru-RU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 г.</a:t>
            </a:r>
            <a:r>
              <a:rPr lang="en-US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); </a:t>
            </a:r>
            <a:r>
              <a:rPr lang="ru-RU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написанная в соавторстве </a:t>
            </a:r>
            <a:r>
              <a:rPr lang="en-US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                             </a:t>
            </a:r>
            <a:r>
              <a:rPr lang="ru-RU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с Ф. </a:t>
            </a:r>
            <a:r>
              <a:rPr lang="ru-RU" sz="1900" b="1" dirty="0" err="1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Мошером</a:t>
            </a:r>
            <a:r>
              <a:rPr lang="ru-RU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 «Библиографическая история анонимов и псевдонимов» («</a:t>
            </a:r>
            <a:r>
              <a:rPr lang="en-US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The bibliographical history of </a:t>
            </a:r>
            <a:r>
              <a:rPr lang="en-US" sz="1900" b="1" dirty="0" err="1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anonyma</a:t>
            </a:r>
            <a:r>
              <a:rPr lang="en-US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 and </a:t>
            </a:r>
            <a:r>
              <a:rPr lang="en-US" sz="1900" b="1" dirty="0" err="1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pseudonyma</a:t>
            </a:r>
            <a:r>
              <a:rPr lang="ru-RU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»</a:t>
            </a:r>
            <a:r>
              <a:rPr lang="en-US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, 1951</a:t>
            </a:r>
            <a:r>
              <a:rPr lang="ru-RU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 г.</a:t>
            </a:r>
            <a:r>
              <a:rPr lang="en-US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); </a:t>
            </a:r>
            <a:r>
              <a:rPr lang="ru-RU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«История библиографий </a:t>
            </a:r>
            <a:r>
              <a:rPr lang="ru-RU" sz="1900" b="1" dirty="0" err="1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библиографий</a:t>
            </a:r>
            <a:r>
              <a:rPr lang="ru-RU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» («</a:t>
            </a:r>
            <a:r>
              <a:rPr lang="en-US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History of bibliographies of bibliographies</a:t>
            </a:r>
            <a:r>
              <a:rPr lang="ru-RU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»</a:t>
            </a:r>
            <a:r>
              <a:rPr lang="en-US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,               1955</a:t>
            </a:r>
            <a:r>
              <a:rPr lang="ru-RU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 г.</a:t>
            </a:r>
            <a:r>
              <a:rPr lang="en-US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).</a:t>
            </a:r>
            <a:endParaRPr lang="ru-RU" sz="1900" b="1" dirty="0" smtClean="0">
              <a:solidFill>
                <a:srgbClr val="80000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5365" name="AutoShape 2" descr="&amp;Kcy;&amp;acy;&amp;rcy;&amp;tcy;&amp;icy;&amp;ncy;&amp;kcy;&amp;icy; &amp;pcy;&amp;ocy; &amp;zcy;&amp;acy;&amp;pcy;&amp;rcy;&amp;ocy;&amp;scy;&amp;ucy; Archer Taylo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5366" name="AutoShape 4" descr="data:image/jpeg;base64,/9j/4AAQSkZJRgABAQAAAQABAAD/2wCEAAkGBxQSEhQUERQUFRUUFBUVEhQUFBUUFBUUFBQWFxQUFBQYHCggGBwlHBUUITEhJSkrLi4uFx8zODMsNygtLiwBCgoKBQUFDgUFDisZExkrKysrKysrKysrKysrKysrKysrKysrKysrKysrKysrKysrKysrKysrKysrKysrKysrK//AABEIAKcAcwMBIgACEQEDEQH/xAAcAAAABwEBAAAAAAAAAAAAAAAAAQIDBQYHBAj/xAA3EAABBAAEAwUHAwMFAQAAAAABAAIDEQQSITEFBlETIkFhcQcygZGhscFCYnJSgtEjM0Pw8RT/xAAUAQEAAAAAAAAAAAAAAAAAAAAA/8QAFBEBAAAAAAAAAAAAAAAAAAAAAP/aAAwDAQACEQMRAD8AsqSncqKkCAEKS6R5UDSFo3GkjN5IHAUrMmg7qCnGOB2QHaO0dIUgASkAEqkABSwUhKAQOWghSCDmpEUukkoEoOdQ1SqUFzPxLsgGjcgk+iDvMuYruhw5Ki+XTnYCdTufVWWCNA0zB9UmXAhSTI0osQQRYWmj8Cl5V34mGwo6OTWjugWGoZUtHSBGVKDUYCUAgKkEpBBzkIiE4QkICKoXOU9zEDwaAfv+VfllvM014iTUe+R6ILpyGbidf9WnorfC6lQOV+NxwwAW271BNUOvmrDDzThtzIPPxpBbI3IPK5sHimvaHMcCDsQbBRzSgblAUptQjz/qLvxGMY0057Re1kKNidbz4oOoFHmRIkBhyVmSQEYQOWggAggbSUZRIIbm0SjDOfA4texwNAXmHiFn0QOJxHdbZeMztapxHeK1Di8hbA9zWlxaHFrRuXZdAsywDmsxg7H3CQGkdK1/KDoh5am7bL2nZt3BaAXUNBupo8uYgRky4oOIvQxA9yvEjUlWrD4a6JAPQ+Ovgu2eENY4kAULJJ/CCs8iMdGA15k02sBrTmJOjd9PyhzPhsTO4tjJc1riMoIY7YEaqU4Ri2STFuYW0A10tS00bXPrcVdjceaDM34iSJo7bDPDc2RxfKHltn36A216+CuXDG5G24gCgAdtwKHmpDFYXUA94X49PNNxR6gEWLNIOgI0YCCBKW1ElNQLCJKAQQMFGk2jQNYk1l6Zhf4Koj8Axk5LP0TOF9e9f5K0Gr3VD4/iBG+ctI0eNB4EhBasNiNQpDHYVs0TmPvK5tGjR16Hqobl2cSxjzao/iLMaHkMkibHfdzZifjSCKxvJkkMhlw+IcHOOuYWaPmN1buA8FdC1znSvkkdlOZ3hQ90DwC4IcPO5tPljcfCnFn0pPQYjGMdWSORumz6cPpRQTeJxfd16JvC+4CdySR8VzcSaaA/U47dLT8FgAOrQUK+6B4lFaK0LQGltTYS2lA8EaSCiQR7Z06yVZ8/m0MGozO6A/cqD4lzNiJtM2Rp/SzT5ncoL9zZzUzDMLYyHyuBygGw39zv8LNuGxvljmIJc8OzvB1Lmnc+oN/NcDwpXlJxGIY1u77bXW9ggtPI3EhlDSdRorsGteNVQMfwd8LzJG0gH3m1sfEhdfD+KvFCz90F5j4cytz6JfZBigcLxSa6yB3xT3+vNIG0GiietULQSTe8cx+CcUZwvjUMrRke0GqLSaIPSlJWgBKCNAIDCcakBONCBVIJSCDz4UXROhiAZqgRSOF5a4OaaLSCD0INgpZaia1B6A5bx8ePwrJCASRlkHR43H5SZ+SYCc0dtPT9J/ws89lPGuwxBhee5PQHQSD3fnt8ltQCCk4rhHZbEtI8D4+ikeFYNwjkldv2bso+BUzxljDHb6u+6Sao+qhcHxohwikYGNd3YySczj16EIMFN+h36aqQwHMeIgrK8kdHahdXOPDewxcrBtmzN/i7UKDIQX/hPPjHUJ25D1GrVbMJjY5Rcb2uHkbWHuC6OHcQkw7w+NxBB1HgfIhBuQTgUTwHiYxMLZBufeHQ+IUq1Au0ESCDBgkPH/qTC+/gluQJY+zR38D4FPAJkeacDkDsTy0hzTRBBB6EGwV6I5Y4qMVho5Ru5ve8nDRw+a86LRvZBxvJI/DOOj+/H/Ie8PiK+SDQOaOHOmjuPV0duDCe6/qPXoqzE8yxZm9+Rt2CDcRG9f8AfBaC1U/imG7PF5WHL2nfPQgiiPmL+aCl+06EO/8AnxA/5GFjj5t1H3Kz9azzxhs/D302jBK0tH7DsR5an5LKX7oGqSXNTqKkFl9n/F+ym7Jx7sm3k5am0LB8NJke139Lmn5FbvhH5mNPUA/RA6glgIIPO9071XQUxKbohPRFAGnwTjQkPZ03Ccidf5HRAdLr4TjTBNHM3eN7XeoB1Hytc5CS5B6bwc4kY17TbXAOB8iLChuaYbdEasE0+tw0G7UR7KOK9thOzd70Dsn9p1afuPgp7mZpLWZSAS7Qn6/RBW+Pm452EjLLC5sf8mAkLG3DQLaeYY8zbGlU0itifFY25tFw6OI+qDnLUKThCQQg53DVat7POJGXD5XGzGcvwrRZYW6q5ezbHBkzoyffGnqEGnoIBBB50kS4SjLMyTEg7GoEUb+foksKeaEC8qQQibJlNHY7Hp5FOOQW/wBlfE+xxgYT3Zm5T/Iat/K1LmKS3RsrfUOH6TY1WCYHFGKRkjd2Pa4f2m1uj5+0IezvZ2N03ppF2K9UHNxePuEaksbp++9x6rG+MR5cRKD/AFWPMEaFbXjWDLQ91otrv3+AKyDm+EsxIJ/UwX/IHvD6j5oId7U25q6nNTeIFV6IOYBdXDJuylY8H3XA/C9VysFldDIqQbhh5Q5rXDYgFBcnAoiMPEDvkCCDDAykiVtH1QQQLYU6HoIIBILGqagm1yn4FGgg6AVqfs3xhkg3PaRu7MXsW1bfufkgggtcwFftb/uDzWY+0bCUY3+LSWu88+rT9KQQQVmE2E1jdgiQQNQro7VBBBovDOdIhEwPvMGgGgdwiQQQ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15367" name="Picture 6" descr="Archer Taylor photograph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1268413"/>
            <a:ext cx="2543175" cy="369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687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http://rerefat.ru/tw_files2/urls_1/256/d-255389/255389_html_108ef68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Заголовок 4"/>
          <p:cNvSpPr>
            <a:spLocks noGrp="1"/>
          </p:cNvSpPr>
          <p:nvPr>
            <p:ph type="title"/>
          </p:nvPr>
        </p:nvSpPr>
        <p:spPr>
          <a:xfrm>
            <a:off x="179388" y="274638"/>
            <a:ext cx="8713787" cy="1143000"/>
          </a:xfrm>
        </p:spPr>
        <p:txBody>
          <a:bodyPr/>
          <a:lstStyle/>
          <a:p>
            <a:pPr algn="r"/>
            <a:r>
              <a:rPr lang="ru-RU" sz="24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8 августа 2015 г.          115 лет со дня рождения (1900–1973 гг.) советского библиографа </a:t>
            </a:r>
            <a:br>
              <a:rPr lang="ru-RU" sz="24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КОНСТАНТИНА ИЛЛАРИОНОВИЧА ШАФРАНОВСКОГО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323850" y="5516563"/>
            <a:ext cx="3024188" cy="792162"/>
          </a:xfr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Font typeface="Arial" charset="0"/>
              <a:buNone/>
            </a:pP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Библиотечная энциклопедия / Рос. </a:t>
            </a:r>
            <a:r>
              <a:rPr lang="ru-RU" sz="1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гос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б-ка. – М. : Пашков дом, 2007. – С. 1163.</a:t>
            </a:r>
          </a:p>
          <a:p>
            <a:pPr marL="0" indent="0">
              <a:lnSpc>
                <a:spcPct val="80000"/>
              </a:lnSpc>
            </a:pPr>
            <a:endParaRPr lang="ru-RU" sz="1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3276600" y="1700213"/>
            <a:ext cx="5554663" cy="4608512"/>
          </a:xfrm>
        </p:spPr>
        <p:txBody>
          <a:bodyPr>
            <a:normAutofit/>
          </a:bodyPr>
          <a:lstStyle/>
          <a:p>
            <a:pPr marL="0" indent="0" algn="r">
              <a:lnSpc>
                <a:spcPct val="80000"/>
              </a:lnSpc>
              <a:buFont typeface="Arial" charset="0"/>
              <a:buNone/>
            </a:pPr>
            <a:r>
              <a:rPr lang="ru-RU" sz="2000" b="1" dirty="0" smtClean="0">
                <a:solidFill>
                  <a:srgbClr val="800000"/>
                </a:solidFill>
                <a:latin typeface="Cambria Math" pitchFamily="18" charset="0"/>
              </a:rPr>
              <a:t>Получил прекрасное домашнее образование, учился в Петроградском университете, окончил Высшие курсы библиотековедения, книговедения и истории книги при ГПБ. Работал в Российской книжной палате </a:t>
            </a:r>
            <a:r>
              <a:rPr lang="en-US" sz="2000" b="1" dirty="0" smtClean="0">
                <a:solidFill>
                  <a:srgbClr val="800000"/>
                </a:solidFill>
                <a:latin typeface="Cambria Math" pitchFamily="18" charset="0"/>
              </a:rPr>
              <a:t>                        </a:t>
            </a:r>
            <a:r>
              <a:rPr lang="ru-RU" sz="2000" b="1" dirty="0" smtClean="0">
                <a:solidFill>
                  <a:srgbClr val="800000"/>
                </a:solidFill>
                <a:latin typeface="Cambria Math" pitchFamily="18" charset="0"/>
              </a:rPr>
              <a:t>в Петрограде, где составил описания для «Книжной летописи», в библиотеках Красной Армии и Балтийского флота (1920–1924 гг.)</a:t>
            </a:r>
            <a:r>
              <a:rPr lang="ru-RU" sz="2000" b="1" dirty="0" smtClean="0">
                <a:solidFill>
                  <a:srgbClr val="800000"/>
                </a:solidFill>
                <a:latin typeface="Arial" charset="0"/>
              </a:rPr>
              <a:t>.</a:t>
            </a:r>
            <a:r>
              <a:rPr lang="ru-RU" sz="2000" b="1" dirty="0" smtClean="0">
                <a:solidFill>
                  <a:srgbClr val="800000"/>
                </a:solidFill>
                <a:latin typeface="Cambria Math" pitchFamily="18" charset="0"/>
              </a:rPr>
              <a:t>                 С 1924 г. трудился в БАН, где занимал различные должности. С 1930–</a:t>
            </a:r>
            <a:r>
              <a:rPr lang="ru-RU" sz="2000" b="1" dirty="0" err="1" smtClean="0">
                <a:solidFill>
                  <a:srgbClr val="800000"/>
                </a:solidFill>
                <a:latin typeface="Cambria Math" pitchFamily="18" charset="0"/>
              </a:rPr>
              <a:t>х</a:t>
            </a:r>
            <a:r>
              <a:rPr lang="ru-RU" sz="2000" b="1" dirty="0" smtClean="0">
                <a:solidFill>
                  <a:srgbClr val="800000"/>
                </a:solidFill>
                <a:latin typeface="Cambria Math" pitchFamily="18" charset="0"/>
              </a:rPr>
              <a:t> гг. при его непосредственном участии и под его редакцией выходят текущие </a:t>
            </a:r>
            <a:r>
              <a:rPr lang="en-US" sz="2000" b="1" dirty="0" smtClean="0">
                <a:solidFill>
                  <a:srgbClr val="800000"/>
                </a:solidFill>
                <a:latin typeface="Cambria Math" pitchFamily="18" charset="0"/>
              </a:rPr>
              <a:t>                                   </a:t>
            </a:r>
            <a:r>
              <a:rPr lang="ru-RU" sz="2000" b="1" dirty="0" smtClean="0">
                <a:solidFill>
                  <a:srgbClr val="800000"/>
                </a:solidFill>
                <a:latin typeface="Cambria Math" pitchFamily="18" charset="0"/>
              </a:rPr>
              <a:t>и ретроспективные библиографические указатели изданий АН и новых иностранных книг</a:t>
            </a:r>
            <a:r>
              <a:rPr lang="ru-RU" sz="2000" b="1" dirty="0" smtClean="0">
                <a:solidFill>
                  <a:srgbClr val="800000"/>
                </a:solidFill>
                <a:latin typeface="Arial" charset="0"/>
              </a:rPr>
              <a:t>,</a:t>
            </a:r>
            <a:r>
              <a:rPr lang="ru-RU" sz="2000" b="1" dirty="0" smtClean="0">
                <a:solidFill>
                  <a:srgbClr val="800000"/>
                </a:solidFill>
                <a:latin typeface="Cambria Math" pitchFamily="18" charset="0"/>
              </a:rPr>
              <a:t> поступивших в БАН, краеведческой литературы</a:t>
            </a:r>
            <a:r>
              <a:rPr lang="ru-RU" sz="2000" b="1" dirty="0" smtClean="0">
                <a:solidFill>
                  <a:srgbClr val="800000"/>
                </a:solidFill>
                <a:latin typeface="Arial" charset="0"/>
              </a:rPr>
              <a:t>,</a:t>
            </a:r>
            <a:r>
              <a:rPr lang="ru-RU" sz="2000" b="1" dirty="0" smtClean="0">
                <a:solidFill>
                  <a:srgbClr val="800000"/>
                </a:solidFill>
                <a:latin typeface="Cambria Math" pitchFamily="18" charset="0"/>
              </a:rPr>
              <a:t> посвященной республикам Средней Азии. Внес крупный вклад </a:t>
            </a:r>
            <a:r>
              <a:rPr lang="en-US" sz="2000" b="1" dirty="0" smtClean="0">
                <a:solidFill>
                  <a:srgbClr val="800000"/>
                </a:solidFill>
                <a:latin typeface="Cambria Math" pitchFamily="18" charset="0"/>
              </a:rPr>
              <a:t>                                 </a:t>
            </a:r>
            <a:r>
              <a:rPr lang="ru-RU" sz="2000" b="1" dirty="0" smtClean="0">
                <a:solidFill>
                  <a:srgbClr val="800000"/>
                </a:solidFill>
                <a:latin typeface="Cambria Math" pitchFamily="18" charset="0"/>
              </a:rPr>
              <a:t>в исследования картографии 18 века.</a:t>
            </a:r>
          </a:p>
        </p:txBody>
      </p:sp>
      <p:pic>
        <p:nvPicPr>
          <p:cNvPr id="16389" name="Picture 4" descr="&amp;Kcy;&amp;ocy;&amp;ncy;&amp;scy;&amp;tcy;&amp;acy;&amp;ncy;&amp;tcy;&amp;icy;&amp;ncy; &amp;Icy;&amp;lcy;&amp;acy;&amp;rcy;&amp;icy;&amp;ocy;&amp;ncy;&amp;ocy;&amp;vcy;&amp;icy;&amp;chcy; &amp;SHcy;&amp;acy;&amp;fcy;&amp;rcy;&amp;acy;&amp;ncy;&amp;ocy;&amp;vcy;&amp;scy;&amp;kcy;&amp;icy;&amp;jcy;, &amp;ncy;&amp;acy;&amp;ucy;&amp;chcy;&amp;ncy;&amp;ycy;&amp;jcy; &amp;scy;&amp;ocy;&amp;tcy;&amp;rcy;&amp;ucy;&amp;dcy;&amp;ncy;&amp;icy;&amp;kcy; &amp;Bcy;&amp;icy;&amp;bcy;&amp;lcy;&amp;icy;&amp;ocy;&amp;tcy;&amp;iecy;&amp;kcy;&amp;icy; &amp;Acy;&amp;kcy;&amp;acy;&amp;dcy;&amp;iecy;&amp;mcy;&amp;icy;&amp;icy; &amp;ncy;&amp;acy;&amp;ucy;&amp;kcy; (&amp;Acy;&amp;rcy;&amp;khcy;&amp;icy;&amp;vcy; &amp;Bcy;&amp;icy;&amp;bcy;&amp;lcy;&amp;icy;&amp;ocy;&amp;tcy;&amp;iecy;&amp;kcy;&amp;icy; &amp;Rcy;&amp;Acy;&amp;Ncy;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1706563"/>
            <a:ext cx="2952750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235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http://rerefat.ru/tw_files2/urls_1/256/d-255389/255389_html_108ef68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sz="24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12 августа 2015 г.   120 лет со дня рождения</a:t>
            </a:r>
            <a:r>
              <a:rPr lang="en-US" sz="24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(1895–1985 гг.) советского библиотечного деятеля </a:t>
            </a:r>
            <a:br>
              <a:rPr lang="ru-RU" sz="24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ЕЛИЗАВЕТЫ ВЛАДИМИРОВНЫ СЕГЛИН</a:t>
            </a:r>
          </a:p>
        </p:txBody>
      </p:sp>
      <p:sp>
        <p:nvSpPr>
          <p:cNvPr id="17411" name="Содержимое 4"/>
          <p:cNvSpPr>
            <a:spLocks noGrp="1"/>
          </p:cNvSpPr>
          <p:nvPr>
            <p:ph sz="half" idx="2"/>
          </p:nvPr>
        </p:nvSpPr>
        <p:spPr>
          <a:xfrm>
            <a:off x="2915816" y="1484784"/>
            <a:ext cx="5770985" cy="5184576"/>
          </a:xfrm>
        </p:spPr>
        <p:txBody>
          <a:bodyPr/>
          <a:lstStyle/>
          <a:p>
            <a:pPr marL="0" indent="0" algn="r">
              <a:buFont typeface="Arial" charset="0"/>
              <a:buNone/>
            </a:pPr>
            <a:r>
              <a:rPr lang="ru-RU" sz="20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Глава общества по пропаганде литературного наследия Н. К. Крупской при Институте педагогики АН СССР. Училась в торговой школе (</a:t>
            </a:r>
            <a:r>
              <a:rPr lang="ru-RU" sz="2000" b="1" dirty="0" err="1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Тальсен</a:t>
            </a:r>
            <a:r>
              <a:rPr lang="ru-RU" sz="20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, 1911 г.), окончила аспирантуру института библиотековедения при ГБЛ (1933 г.)                                     В 1922–1933 гг. руководила различными библиотеками. Один из организаторов, а затем </a:t>
            </a:r>
            <a:r>
              <a:rPr lang="en-US" sz="20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0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и руководитель НИИ библиотековедения </a:t>
            </a:r>
            <a:r>
              <a:rPr lang="en-US" sz="20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                        </a:t>
            </a:r>
            <a:r>
              <a:rPr lang="ru-RU" sz="20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и рекомендательной библиографии </a:t>
            </a:r>
            <a:r>
              <a:rPr lang="en-US" sz="20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                       </a:t>
            </a:r>
            <a:r>
              <a:rPr lang="ru-RU" sz="20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(1937–1940 гг.), ответственный редактор журнала «Красный библиотекарь» </a:t>
            </a:r>
            <a:r>
              <a:rPr lang="en-US" sz="20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                </a:t>
            </a:r>
            <a:r>
              <a:rPr lang="ru-RU" sz="20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(1939–1941 гг.) В 1943 г. возглавила библиотечно-библиографическое издательство </a:t>
            </a:r>
            <a:r>
              <a:rPr lang="ru-RU" sz="2000" b="1" dirty="0" err="1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Наркомпроса</a:t>
            </a:r>
            <a:r>
              <a:rPr lang="ru-RU" sz="20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, с 1946 г. – главный редактор ВКП </a:t>
            </a:r>
            <a:r>
              <a:rPr lang="en-US" sz="20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0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и заместитель директора по научной части, </a:t>
            </a:r>
            <a:r>
              <a:rPr lang="en-US" sz="20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        </a:t>
            </a:r>
            <a:r>
              <a:rPr lang="ru-RU" sz="20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в 1951–1956 гг. –  заместитель заведующего научно-методическим кабинетом ГБЛ.</a:t>
            </a:r>
          </a:p>
        </p:txBody>
      </p:sp>
      <p:sp>
        <p:nvSpPr>
          <p:cNvPr id="17412" name="Прямоугольник 5"/>
          <p:cNvSpPr>
            <a:spLocks noChangeArrowheads="1"/>
          </p:cNvSpPr>
          <p:nvPr/>
        </p:nvSpPr>
        <p:spPr bwMode="auto">
          <a:xfrm>
            <a:off x="250825" y="5229225"/>
            <a:ext cx="30257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Библиотечная энциклопедия / Рос. </a:t>
            </a:r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гос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б-ка. – М. : Пашков дом, 2007. – С. 941.</a:t>
            </a:r>
          </a:p>
        </p:txBody>
      </p:sp>
      <p:pic>
        <p:nvPicPr>
          <p:cNvPr id="17413" name="Picture 2" descr="&amp;Kcy;&amp;rcy;&amp;acy;&amp;scy;&amp;ncy;&amp;ycy;&amp;jcy; &amp;bcy;&amp;icy;&amp;bcy;&amp;lcy;&amp;icy;&amp;ocy;&amp;tcy;&amp;iecy;&amp;kcy;&amp;acy;&amp;rcy;&amp;softcy;. 1929 &amp;gcy;.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1484313"/>
            <a:ext cx="2376487" cy="374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437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http://rerefat.ru/tw_files2/urls_1/256/d-255389/255389_html_108ef68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sz="24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15 августа 2015 г.   170 лет со дня рождения</a:t>
            </a:r>
            <a:r>
              <a:rPr lang="en-US" sz="24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(1845–1915 гг.) английского художника книги</a:t>
            </a:r>
            <a:br>
              <a:rPr lang="ru-RU" sz="24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УОЛТЕРА КРЕЙНА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95536" y="1412776"/>
            <a:ext cx="5472608" cy="5112866"/>
          </a:xfrm>
        </p:spPr>
        <p:txBody>
          <a:bodyPr>
            <a:noAutofit/>
          </a:bodyPr>
          <a:lstStyle/>
          <a:p>
            <a:pPr marL="0" indent="0">
              <a:lnSpc>
                <a:spcPct val="80000"/>
              </a:lnSpc>
              <a:buFont typeface="Arial" charset="0"/>
              <a:buNone/>
            </a:pPr>
            <a:r>
              <a:rPr lang="ru-RU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Учился в Лондоне (1859–1962 гг.) у ксилографа</a:t>
            </a:r>
            <a:r>
              <a:rPr lang="en-US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            </a:t>
            </a:r>
            <a:r>
              <a:rPr lang="ru-RU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У. </a:t>
            </a:r>
            <a:r>
              <a:rPr lang="ru-RU" sz="1900" b="1" dirty="0" err="1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Линтона</a:t>
            </a:r>
            <a:r>
              <a:rPr lang="ru-RU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. Испытал идейное и творческое влияние </a:t>
            </a:r>
            <a:r>
              <a:rPr lang="ru-RU" sz="1900" b="1" dirty="0" err="1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префаэлитов</a:t>
            </a:r>
            <a:r>
              <a:rPr lang="ru-RU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, особенно У. Морриса. </a:t>
            </a:r>
            <a:r>
              <a:rPr lang="en-US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  </a:t>
            </a:r>
            <a:r>
              <a:rPr lang="ru-RU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Был в числе учредителей Гильдии работников искусства (1884 г.) и Выставочного общества искусства и ремёсел (1888 гг.). В 1898–1999  гг. руководил Королевским колледжем искусства </a:t>
            </a:r>
            <a:r>
              <a:rPr lang="en-US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               </a:t>
            </a:r>
            <a:r>
              <a:rPr lang="ru-RU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в Лондоне. Выполнял рисунки для социалистического журнала «</a:t>
            </a:r>
            <a:r>
              <a:rPr lang="en-US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The Commonweal</a:t>
            </a:r>
            <a:r>
              <a:rPr lang="ru-RU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»</a:t>
            </a:r>
            <a:r>
              <a:rPr lang="en-US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и «</a:t>
            </a:r>
            <a:r>
              <a:rPr lang="en-US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Justice</a:t>
            </a:r>
            <a:r>
              <a:rPr lang="ru-RU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»</a:t>
            </a:r>
            <a:r>
              <a:rPr lang="en-US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, </a:t>
            </a:r>
            <a:r>
              <a:rPr lang="ru-RU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первомайские плакаты.  Один из пионеров английской книжки-картинки для детей, где проявилось его увлечение стилистикой японской  гравюры («Маленькая королева Анна и письма её величества», 1886 г., «Праздник Флоры», 1889 г., - оба издания</a:t>
            </a:r>
            <a:r>
              <a:rPr lang="en-US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              </a:t>
            </a:r>
            <a:r>
              <a:rPr lang="ru-RU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с текстами самого </a:t>
            </a:r>
            <a:r>
              <a:rPr lang="ru-RU" sz="1900" b="1" dirty="0" err="1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Крейна</a:t>
            </a:r>
            <a:r>
              <a:rPr lang="ru-RU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). Участвовал в работе Морриса над его «Историей сверкающей долины» (изд. в 1894  г. «</a:t>
            </a:r>
            <a:r>
              <a:rPr lang="ru-RU" sz="1900" b="1" dirty="0" err="1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Келм-скотт-Пресс</a:t>
            </a:r>
            <a:r>
              <a:rPr lang="ru-RU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»), создав иллюстрации, стилизующие континентальную ксилографию </a:t>
            </a:r>
            <a:r>
              <a:rPr lang="en-US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XVI </a:t>
            </a:r>
            <a:r>
              <a:rPr lang="ru-RU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века. Автор внешнего оформления знаменитого мюнхенского журнала «</a:t>
            </a:r>
            <a:r>
              <a:rPr lang="en-US" sz="1900" b="1" dirty="0" err="1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Jugend</a:t>
            </a:r>
            <a:r>
              <a:rPr lang="ru-RU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»</a:t>
            </a:r>
            <a:r>
              <a:rPr lang="en-US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 (1898</a:t>
            </a:r>
            <a:r>
              <a:rPr lang="ru-RU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 г.</a:t>
            </a:r>
            <a:r>
              <a:rPr lang="en-US" sz="1900" b="1" dirty="0" smtClean="0">
                <a:solidFill>
                  <a:srgbClr val="800000"/>
                </a:solidFill>
                <a:latin typeface="Cambria Math" pitchFamily="18" charset="0"/>
                <a:ea typeface="Cambria Math" pitchFamily="18" charset="0"/>
              </a:rPr>
              <a:t>). </a:t>
            </a:r>
            <a:endParaRPr lang="ru-RU" sz="1900" b="1" dirty="0" smtClean="0">
              <a:solidFill>
                <a:srgbClr val="800000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18436" name="Picture 2" descr="&amp;Fcy;&amp;ocy;&amp;tcy;&amp;ocy;&amp;gcy;&amp;rcy;&amp;acy;&amp;fcy;&amp;icy;&amp;ya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425" y="1700213"/>
            <a:ext cx="2662238" cy="352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Rectangle 3"/>
          <p:cNvSpPr>
            <a:spLocks noChangeArrowheads="1"/>
          </p:cNvSpPr>
          <p:nvPr/>
        </p:nvSpPr>
        <p:spPr bwMode="auto">
          <a:xfrm>
            <a:off x="5580063" y="5380038"/>
            <a:ext cx="3313112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/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Книга: Энциклопедия / </a:t>
            </a:r>
            <a:r>
              <a:rPr lang="ru-RU" sz="1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Редкол</a:t>
            </a:r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.:                      И. Е. </a:t>
            </a:r>
            <a:r>
              <a:rPr lang="ru-RU" sz="1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Баренбаум</a:t>
            </a:r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А. А. </a:t>
            </a:r>
            <a:r>
              <a:rPr lang="ru-RU" sz="1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Беловицкая</a:t>
            </a:r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           А. А. Говоров и др. – М. : Большая Российская энциклопедия, 1998. –                С. 347. </a:t>
            </a:r>
            <a:endParaRPr lang="ru-RU" sz="1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5657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http://rerefat.ru/tw_files2/urls_1/256/d-255389/255389_html_108ef68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Заголовок 2"/>
          <p:cNvSpPr>
            <a:spLocks noGrp="1"/>
          </p:cNvSpPr>
          <p:nvPr>
            <p:ph type="title"/>
          </p:nvPr>
        </p:nvSpPr>
        <p:spPr>
          <a:xfrm>
            <a:off x="250825" y="274638"/>
            <a:ext cx="8642350" cy="1143000"/>
          </a:xfrm>
        </p:spPr>
        <p:txBody>
          <a:bodyPr/>
          <a:lstStyle/>
          <a:p>
            <a:pPr algn="r"/>
            <a:r>
              <a:rPr lang="ru-RU" sz="24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22 августа 2015 г.        130 лет со дня рождения (1885–1937 гг.) советского библиографа–краеведа</a:t>
            </a:r>
            <a:br>
              <a:rPr lang="ru-RU" sz="24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ПАНТЕЛЕЙМОНА КОНСТАНТИНОВИЧА КАЗАРИНОВА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23850" y="5445125"/>
            <a:ext cx="2952750" cy="1008063"/>
          </a:xfrm>
        </p:spPr>
        <p:txBody>
          <a:bodyPr>
            <a:noAutofit/>
          </a:bodyPr>
          <a:lstStyle/>
          <a:p>
            <a:pPr marL="0" indent="0">
              <a:buFont typeface="Arial" charset="0"/>
              <a:buNone/>
            </a:pP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Библиотечная энциклопедия / Рос. </a:t>
            </a:r>
            <a:r>
              <a:rPr lang="ru-RU" sz="1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гос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б-ка. – М. : Пашков дом, 2007. – С. 449.</a:t>
            </a:r>
          </a:p>
          <a:p>
            <a:pPr marL="0" indent="0"/>
            <a:endParaRPr lang="ru-RU" sz="1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60" name="Содержимое 4"/>
          <p:cNvSpPr>
            <a:spLocks noGrp="1"/>
          </p:cNvSpPr>
          <p:nvPr>
            <p:ph sz="half" idx="2"/>
          </p:nvPr>
        </p:nvSpPr>
        <p:spPr>
          <a:xfrm>
            <a:off x="3348038" y="1600200"/>
            <a:ext cx="5400675" cy="4781550"/>
          </a:xfrm>
        </p:spPr>
        <p:txBody>
          <a:bodyPr/>
          <a:lstStyle/>
          <a:p>
            <a:pPr marL="0" indent="0" algn="r">
              <a:buFont typeface="Arial" charset="0"/>
              <a:buNone/>
            </a:pPr>
            <a:r>
              <a:rPr lang="ru-RU" sz="1600" b="1" dirty="0" smtClean="0">
                <a:solidFill>
                  <a:srgbClr val="800000"/>
                </a:solidFill>
                <a:latin typeface="Cambria Math" pitchFamily="18" charset="0"/>
              </a:rPr>
              <a:t>Обучался в Иркутской духовной семинарии, исключен за участие в революционных выступлениях. В 1911 г. окончил юридический факультет Санкт-Петербургского университета.  С 1916 г. вел краеведческую </a:t>
            </a:r>
            <a:r>
              <a:rPr lang="en-US" sz="1600" b="1" dirty="0" smtClean="0">
                <a:solidFill>
                  <a:srgbClr val="800000"/>
                </a:solidFill>
                <a:latin typeface="Cambria Math" pitchFamily="18" charset="0"/>
              </a:rPr>
              <a:t>                          </a:t>
            </a:r>
            <a:r>
              <a:rPr lang="ru-RU" sz="1600" b="1" dirty="0" smtClean="0">
                <a:solidFill>
                  <a:srgbClr val="800000"/>
                </a:solidFill>
                <a:latin typeface="Cambria Math" pitchFamily="18" charset="0"/>
              </a:rPr>
              <a:t>и библиотечно-библиографическую работу, один из основателей Общества библиотековедения в Иркутске (1918 г.). В 1920 г. назначен заведующим библиотечной секцией Иркутского </a:t>
            </a:r>
            <a:r>
              <a:rPr lang="ru-RU" sz="1600" b="1" dirty="0" err="1" smtClean="0">
                <a:solidFill>
                  <a:srgbClr val="800000"/>
                </a:solidFill>
                <a:latin typeface="Cambria Math" pitchFamily="18" charset="0"/>
              </a:rPr>
              <a:t>губОНО</a:t>
            </a:r>
            <a:r>
              <a:rPr lang="ru-RU" sz="1600" b="1" dirty="0" smtClean="0">
                <a:solidFill>
                  <a:srgbClr val="800000"/>
                </a:solidFill>
                <a:latin typeface="Cambria Math" pitchFamily="18" charset="0"/>
              </a:rPr>
              <a:t>, руководил Иркутским отделением Книжной палаты. В 1922–1926 гг. активно участвовал в исследовательской работе </a:t>
            </a:r>
            <a:r>
              <a:rPr lang="ru-RU" sz="1600" b="1" dirty="0" err="1" smtClean="0">
                <a:solidFill>
                  <a:srgbClr val="800000"/>
                </a:solidFill>
                <a:latin typeface="Cambria Math" pitchFamily="18" charset="0"/>
              </a:rPr>
              <a:t>Восточно-Сибирского</a:t>
            </a:r>
            <a:r>
              <a:rPr lang="ru-RU" sz="1600" b="1" dirty="0" smtClean="0">
                <a:solidFill>
                  <a:srgbClr val="800000"/>
                </a:solidFill>
                <a:latin typeface="Cambria Math" pitchFamily="18" charset="0"/>
              </a:rPr>
              <a:t> отделения</a:t>
            </a:r>
            <a:r>
              <a:rPr lang="ru-RU" sz="1600" b="1" dirty="0" smtClean="0">
                <a:solidFill>
                  <a:srgbClr val="800000"/>
                </a:solidFill>
                <a:latin typeface="Arial" charset="0"/>
              </a:rPr>
              <a:t> </a:t>
            </a:r>
            <a:r>
              <a:rPr lang="ru-RU" sz="1600" b="1" dirty="0" smtClean="0">
                <a:solidFill>
                  <a:srgbClr val="800000"/>
                </a:solidFill>
                <a:latin typeface="Cambria Math" pitchFamily="18" charset="0"/>
              </a:rPr>
              <a:t>Русского географического общества, являлся его председателем; чл. Центрального бюро краеведения при Наркомате просвещения. </a:t>
            </a:r>
            <a:r>
              <a:rPr lang="en-US" sz="1600" b="1" dirty="0" smtClean="0">
                <a:solidFill>
                  <a:srgbClr val="800000"/>
                </a:solidFill>
                <a:latin typeface="Cambria Math" pitchFamily="18" charset="0"/>
              </a:rPr>
              <a:t>               </a:t>
            </a:r>
            <a:r>
              <a:rPr lang="ru-RU" sz="1600" b="1" dirty="0" smtClean="0">
                <a:solidFill>
                  <a:srgbClr val="800000"/>
                </a:solidFill>
                <a:latin typeface="Cambria Math" pitchFamily="18" charset="0"/>
              </a:rPr>
              <a:t>В 1927–1932 гг. – ученый секретарь редакции Сибирской советской энциклопедии (ССЭ) в Новосибирске. Один из руководителей библиографической работы Сибирской книжной палаты. С декабря 1928 г. – заведующий организуемой Сибирской краевой научной библиотекой, ее первый директор (с ноября 1929 г.).</a:t>
            </a:r>
          </a:p>
          <a:p>
            <a:pPr marL="0" indent="0" algn="r">
              <a:buFont typeface="Arial" charset="0"/>
              <a:buNone/>
            </a:pPr>
            <a:endParaRPr lang="ru-RU" sz="1600" b="1" dirty="0" smtClean="0">
              <a:solidFill>
                <a:srgbClr val="800000"/>
              </a:solidFill>
              <a:latin typeface="Cambria Math" pitchFamily="18" charset="0"/>
            </a:endParaRPr>
          </a:p>
        </p:txBody>
      </p:sp>
      <p:pic>
        <p:nvPicPr>
          <p:cNvPr id="19461" name="Picture 2" descr="http://bsk.nios.ru/sites/default/files/enciklopediya/kazarinov_panteleymov_konstantinovich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1773238"/>
            <a:ext cx="2439988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281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http://rerefat.ru/tw_files2/urls_1/256/d-255389/255389_html_108ef68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sz="2400" b="1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24 августа 2015 г.  90 лет со дня рождения (1925–1998 гг.) советского деятеля культуры</a:t>
            </a:r>
            <a:br>
              <a:rPr lang="ru-RU" sz="2400" b="1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ЛЕОНИДА ПАВЛОВИЧА БОГДАНОВА</a:t>
            </a:r>
          </a:p>
        </p:txBody>
      </p:sp>
      <p:sp>
        <p:nvSpPr>
          <p:cNvPr id="20483" name="Содержимое 3"/>
          <p:cNvSpPr>
            <a:spLocks noGrp="1"/>
          </p:cNvSpPr>
          <p:nvPr>
            <p:ph sz="half" idx="1"/>
          </p:nvPr>
        </p:nvSpPr>
        <p:spPr>
          <a:xfrm>
            <a:off x="323850" y="1557338"/>
            <a:ext cx="5267325" cy="5111750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sz="1800" b="1" dirty="0" smtClean="0">
                <a:solidFill>
                  <a:srgbClr val="800000"/>
                </a:solidFill>
                <a:latin typeface="Cambria Math" pitchFamily="18" charset="0"/>
              </a:rPr>
              <a:t>В 1976 г. стал первым ректором Московского государственного института культуры, с 1994 г.</a:t>
            </a:r>
            <a:br>
              <a:rPr lang="ru-RU" sz="1800" b="1" dirty="0" smtClean="0">
                <a:solidFill>
                  <a:srgbClr val="800000"/>
                </a:solidFill>
                <a:latin typeface="Cambria Math" pitchFamily="18" charset="0"/>
              </a:rPr>
            </a:br>
            <a:r>
              <a:rPr lang="ru-RU" sz="1800" b="1" dirty="0" smtClean="0">
                <a:solidFill>
                  <a:srgbClr val="800000"/>
                </a:solidFill>
                <a:latin typeface="Cambria Math" pitchFamily="18" charset="0"/>
              </a:rPr>
              <a:t> </a:t>
            </a:r>
            <a:r>
              <a:rPr lang="ru-RU" sz="1600" b="1" dirty="0" smtClean="0">
                <a:solidFill>
                  <a:srgbClr val="800000"/>
                </a:solidFill>
                <a:latin typeface="Cambria Math" pitchFamily="18" charset="0"/>
              </a:rPr>
              <a:t>–</a:t>
            </a:r>
            <a:r>
              <a:rPr lang="ru-RU" sz="1800" b="1" dirty="0" smtClean="0">
                <a:solidFill>
                  <a:srgbClr val="800000"/>
                </a:solidFill>
                <a:latin typeface="Arial" charset="0"/>
              </a:rPr>
              <a:t> </a:t>
            </a:r>
            <a:r>
              <a:rPr lang="ru-RU" sz="1800" b="1" dirty="0" smtClean="0">
                <a:solidFill>
                  <a:srgbClr val="800000"/>
                </a:solidFill>
                <a:latin typeface="Cambria Math" pitchFamily="18" charset="0"/>
              </a:rPr>
              <a:t>ректор Московского государственного университета культуры и искусств. С его именем связано немало достижений одного из важнейших отечественных учебных заведений. </a:t>
            </a:r>
            <a:r>
              <a:rPr lang="en-US" sz="1800" b="1" dirty="0" smtClean="0">
                <a:solidFill>
                  <a:srgbClr val="800000"/>
                </a:solidFill>
                <a:latin typeface="Cambria Math" pitchFamily="18" charset="0"/>
              </a:rPr>
              <a:t> </a:t>
            </a:r>
            <a:r>
              <a:rPr lang="ru-RU" sz="1800" b="1" dirty="0" smtClean="0">
                <a:solidFill>
                  <a:srgbClr val="800000"/>
                </a:solidFill>
                <a:latin typeface="Cambria Math" pitchFamily="18" charset="0"/>
              </a:rPr>
              <a:t>В 1977 г. факультеты универсальных </a:t>
            </a:r>
            <a:r>
              <a:rPr lang="en-US" sz="1800" b="1" dirty="0" smtClean="0">
                <a:solidFill>
                  <a:srgbClr val="800000"/>
                </a:solidFill>
                <a:latin typeface="Cambria Math" pitchFamily="18" charset="0"/>
              </a:rPr>
              <a:t>                        </a:t>
            </a:r>
            <a:r>
              <a:rPr lang="ru-RU" sz="1800" b="1" dirty="0" smtClean="0">
                <a:solidFill>
                  <a:srgbClr val="800000"/>
                </a:solidFill>
                <a:latin typeface="Cambria Math" pitchFamily="18" charset="0"/>
              </a:rPr>
              <a:t>и специальных библиотек были объединены </a:t>
            </a:r>
            <a:r>
              <a:rPr lang="en-US" sz="1800" b="1" dirty="0" smtClean="0">
                <a:solidFill>
                  <a:srgbClr val="800000"/>
                </a:solidFill>
                <a:latin typeface="Cambria Math" pitchFamily="18" charset="0"/>
              </a:rPr>
              <a:t>           </a:t>
            </a:r>
            <a:r>
              <a:rPr lang="ru-RU" sz="1800" b="1" dirty="0" smtClean="0">
                <a:solidFill>
                  <a:srgbClr val="800000"/>
                </a:solidFill>
                <a:latin typeface="Cambria Math" pitchFamily="18" charset="0"/>
              </a:rPr>
              <a:t>в библиотечный факультет, что значительно повысило уровень подготовки специалистов, </a:t>
            </a:r>
            <a:r>
              <a:rPr lang="en-US" sz="1800" b="1" dirty="0" smtClean="0">
                <a:solidFill>
                  <a:srgbClr val="800000"/>
                </a:solidFill>
                <a:latin typeface="Cambria Math" pitchFamily="18" charset="0"/>
              </a:rPr>
              <a:t>       </a:t>
            </a:r>
            <a:r>
              <a:rPr lang="ru-RU" sz="1800" b="1" dirty="0" smtClean="0">
                <a:solidFill>
                  <a:srgbClr val="800000"/>
                </a:solidFill>
                <a:latin typeface="Cambria Math" pitchFamily="18" charset="0"/>
              </a:rPr>
              <a:t>а год спустя появился и научно–исследовательский центр.</a:t>
            </a:r>
            <a:r>
              <a:rPr lang="en-US" sz="1800" b="1" dirty="0" smtClean="0">
                <a:solidFill>
                  <a:srgbClr val="800000"/>
                </a:solidFill>
                <a:latin typeface="Cambria Math" pitchFamily="18" charset="0"/>
              </a:rPr>
              <a:t> </a:t>
            </a:r>
            <a:r>
              <a:rPr lang="ru-RU" sz="1800" b="1" dirty="0" smtClean="0">
                <a:solidFill>
                  <a:srgbClr val="800000"/>
                </a:solidFill>
                <a:latin typeface="Cambria Math" pitchFamily="18" charset="0"/>
              </a:rPr>
              <a:t>В 1980 г. открылся Рязанский филиал МГИК. </a:t>
            </a:r>
            <a:r>
              <a:rPr lang="en-US" sz="1800" b="1" dirty="0" smtClean="0">
                <a:solidFill>
                  <a:srgbClr val="800000"/>
                </a:solidFill>
                <a:latin typeface="Cambria Math" pitchFamily="18" charset="0"/>
              </a:rPr>
              <a:t> </a:t>
            </a:r>
            <a:r>
              <a:rPr lang="ru-RU" sz="1800" b="1" dirty="0" smtClean="0">
                <a:solidFill>
                  <a:srgbClr val="800000"/>
                </a:solidFill>
                <a:latin typeface="Cambria Math" pitchFamily="18" charset="0"/>
              </a:rPr>
              <a:t>В 1990</a:t>
            </a:r>
            <a:r>
              <a:rPr lang="ru-RU" sz="1800" b="1" dirty="0" smtClean="0">
                <a:solidFill>
                  <a:srgbClr val="800000"/>
                </a:solidFill>
                <a:latin typeface="Arial" charset="0"/>
              </a:rPr>
              <a:t>-</a:t>
            </a:r>
            <a:r>
              <a:rPr lang="ru-RU" sz="1800" b="1" dirty="0" smtClean="0">
                <a:solidFill>
                  <a:srgbClr val="800000"/>
                </a:solidFill>
                <a:latin typeface="Cambria Math" pitchFamily="18" charset="0"/>
              </a:rPr>
              <a:t>е на базе Тамбовского и Орловского филиалов МГИК создаются государственные институты культуры и искусств. В 1994 г. МГИК переименован </a:t>
            </a:r>
            <a:r>
              <a:rPr lang="en-US" sz="1800" b="1" dirty="0" smtClean="0">
                <a:solidFill>
                  <a:srgbClr val="800000"/>
                </a:solidFill>
                <a:latin typeface="Cambria Math" pitchFamily="18" charset="0"/>
              </a:rPr>
              <a:t>               </a:t>
            </a:r>
            <a:r>
              <a:rPr lang="ru-RU" sz="1800" b="1" dirty="0" smtClean="0">
                <a:solidFill>
                  <a:srgbClr val="800000"/>
                </a:solidFill>
                <a:latin typeface="Cambria Math" pitchFamily="18" charset="0"/>
              </a:rPr>
              <a:t>в</a:t>
            </a:r>
            <a:r>
              <a:rPr lang="ru-RU" sz="1800" b="1" dirty="0" smtClean="0">
                <a:solidFill>
                  <a:srgbClr val="800000"/>
                </a:solidFill>
                <a:latin typeface="Arial" charset="0"/>
              </a:rPr>
              <a:t> </a:t>
            </a:r>
            <a:r>
              <a:rPr lang="ru-RU" sz="1800" b="1" dirty="0" smtClean="0">
                <a:solidFill>
                  <a:srgbClr val="800000"/>
                </a:solidFill>
                <a:latin typeface="Cambria Math" pitchFamily="18" charset="0"/>
              </a:rPr>
              <a:t>Московский государственный университет культуры и искусств</a:t>
            </a:r>
            <a:r>
              <a:rPr lang="ru-RU" sz="1800" b="1" dirty="0" smtClean="0">
                <a:solidFill>
                  <a:srgbClr val="800000"/>
                </a:solidFill>
                <a:latin typeface="Arial" charset="0"/>
              </a:rPr>
              <a:t>.</a:t>
            </a:r>
          </a:p>
        </p:txBody>
      </p:sp>
      <p:sp>
        <p:nvSpPr>
          <p:cNvPr id="20484" name="Содержимое 4"/>
          <p:cNvSpPr>
            <a:spLocks noGrp="1"/>
          </p:cNvSpPr>
          <p:nvPr>
            <p:ph sz="half" idx="2"/>
          </p:nvPr>
        </p:nvSpPr>
        <p:spPr>
          <a:xfrm>
            <a:off x="5364163" y="5300663"/>
            <a:ext cx="3455987" cy="1296987"/>
          </a:xfrm>
        </p:spPr>
        <p:txBody>
          <a:bodyPr/>
          <a:lstStyle/>
          <a:p>
            <a:pPr marL="0" indent="0" algn="r">
              <a:buFont typeface="Arial" charset="0"/>
              <a:buNone/>
            </a:pPr>
            <a:r>
              <a:rPr lang="ru-RU" sz="1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Универсальный энциклопедический календарь-журнал 2015 : для работников библиотек, школ и вузов, учреждений науки и культуры, любителей искусства и словесности. - М. : Библиотека, 2014. –</a:t>
            </a:r>
            <a:r>
              <a:rPr lang="en-US" sz="1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С. 126.</a:t>
            </a:r>
          </a:p>
        </p:txBody>
      </p:sp>
      <p:pic>
        <p:nvPicPr>
          <p:cNvPr id="20485" name="Picture 2" descr="bogdanov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25" y="1628775"/>
            <a:ext cx="2290763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687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http://rerefat.ru/tw_files2/urls_1/256/d-255389/255389_html_108ef68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sz="24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25 августа 2015 г.   145 лет со дня рождения</a:t>
            </a:r>
            <a:r>
              <a:rPr lang="en-US" sz="24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(1870–1925 гг.) русского книговеда, библиографа, </a:t>
            </a:r>
            <a:r>
              <a:rPr lang="ru-RU" sz="2400" b="1" dirty="0" err="1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библиотековеда</a:t>
            </a:r>
            <a:r>
              <a:rPr lang="ru-RU" sz="24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АЛЕКСАНДРА МИХАЙЛОВИЧА ЛОВЯГИНА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50825" y="1628775"/>
            <a:ext cx="5267325" cy="4924425"/>
          </a:xfrm>
        </p:spPr>
        <p:txBody>
          <a:bodyPr>
            <a:noAutofit/>
          </a:bodyPr>
          <a:lstStyle/>
          <a:p>
            <a:pPr marL="0" indent="0">
              <a:buFont typeface="Arial" charset="0"/>
              <a:buNone/>
            </a:pPr>
            <a:r>
              <a:rPr lang="ru-RU" sz="1600" b="1" dirty="0" smtClean="0">
                <a:solidFill>
                  <a:srgbClr val="800000"/>
                </a:solidFill>
                <a:latin typeface="Cambria Math" pitchFamily="18" charset="0"/>
              </a:rPr>
              <a:t>В 1892 г. окончил исторический факультет Петербургского историко-филологического института. Один из организаторов и президент Русского библиологического общества (1899–1919 гг.), почётный член Русского библиографического общества при Московском университете. После революции – ученый секретарь Научно-исследовательского института книговедения </a:t>
            </a:r>
            <a:r>
              <a:rPr lang="en-US" sz="1600" b="1" dirty="0" smtClean="0">
                <a:solidFill>
                  <a:srgbClr val="800000"/>
                </a:solidFill>
                <a:latin typeface="Cambria Math" pitchFamily="18" charset="0"/>
              </a:rPr>
              <a:t>                          </a:t>
            </a:r>
            <a:r>
              <a:rPr lang="ru-RU" sz="1600" b="1" dirty="0" smtClean="0">
                <a:solidFill>
                  <a:srgbClr val="800000"/>
                </a:solidFill>
                <a:latin typeface="Cambria Math" pitchFamily="18" charset="0"/>
              </a:rPr>
              <a:t>в Петрограде. Далее</a:t>
            </a:r>
            <a:r>
              <a:rPr lang="ru-RU" sz="1600" b="1" dirty="0" smtClean="0">
                <a:solidFill>
                  <a:srgbClr val="800000"/>
                </a:solidFill>
                <a:latin typeface="Arial" charset="0"/>
              </a:rPr>
              <a:t> </a:t>
            </a:r>
            <a:r>
              <a:rPr lang="ru-RU" sz="1600" b="1" dirty="0" smtClean="0">
                <a:solidFill>
                  <a:srgbClr val="800000"/>
                </a:solidFill>
                <a:latin typeface="Cambria Math" pitchFamily="18" charset="0"/>
              </a:rPr>
              <a:t>– директор библиотеки Ленинградского государственного университета.                           В 1894–1901 гг. опубликовал много статей и заметок разнообразного содержания в «Энциклопедическом словаре» Ф. А. Брокгауза и И. А. Эфрона. А. М. Ловягин был автором многочисленных статей по книговедению, сборника «Библиологические очерки» (1916 г.). Основной труд – «Основы книговедения» (1926 г., издан посмертно). Также известен как переводчик. К его работам относится книга А. </a:t>
            </a:r>
            <a:r>
              <a:rPr lang="ru-RU" sz="1600" b="1" dirty="0" err="1" smtClean="0">
                <a:solidFill>
                  <a:srgbClr val="800000"/>
                </a:solidFill>
                <a:latin typeface="Cambria Math" pitchFamily="18" charset="0"/>
              </a:rPr>
              <a:t>Олеария</a:t>
            </a:r>
            <a:r>
              <a:rPr lang="ru-RU" sz="1600" b="1" dirty="0" smtClean="0">
                <a:solidFill>
                  <a:srgbClr val="800000"/>
                </a:solidFill>
                <a:latin typeface="Cambria Math" pitchFamily="18" charset="0"/>
              </a:rPr>
              <a:t> «Описание путешествия в Московию»</a:t>
            </a:r>
            <a:r>
              <a:rPr lang="ru-RU" sz="1600" b="1" dirty="0" smtClean="0">
                <a:solidFill>
                  <a:srgbClr val="800000"/>
                </a:solidFill>
                <a:latin typeface="Arial" charset="0"/>
              </a:rPr>
              <a:t>,</a:t>
            </a:r>
            <a:r>
              <a:rPr lang="ru-RU" sz="1600" b="1" dirty="0" smtClean="0">
                <a:solidFill>
                  <a:srgbClr val="800000"/>
                </a:solidFill>
                <a:latin typeface="Cambria Math" pitchFamily="18" charset="0"/>
              </a:rPr>
              <a:t> опубликованная в 1906 г. и переизданная в 2003 г.</a:t>
            </a:r>
          </a:p>
          <a:p>
            <a:pPr marL="0" indent="0"/>
            <a:endParaRPr lang="ru-RU" sz="1600" b="1" dirty="0" smtClean="0">
              <a:solidFill>
                <a:srgbClr val="800000"/>
              </a:solidFill>
              <a:latin typeface="Cambria Math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5435600" y="5373688"/>
            <a:ext cx="3457575" cy="1295400"/>
          </a:xfrm>
        </p:spPr>
        <p:txBody>
          <a:bodyPr>
            <a:noAutofit/>
          </a:bodyPr>
          <a:lstStyle/>
          <a:p>
            <a:pPr marL="0" indent="0" algn="r">
              <a:buFont typeface="Arial" charset="0"/>
              <a:buNone/>
            </a:pPr>
            <a:r>
              <a:rPr lang="ru-RU" sz="1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Книга: Энциклопедия / Редкол.:                      И. Е. Баренбаум, А. А. Беловицкая,                     А. А. Говоров и др. – М. : Большая Российская энциклопедия, 1998. –      С. 383. </a:t>
            </a:r>
            <a:endParaRPr lang="ru-RU" sz="160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/>
            <a:endParaRPr lang="ru-RU" sz="1600" smtClean="0">
              <a:solidFill>
                <a:srgbClr val="FF0000"/>
              </a:solidFill>
            </a:endParaRPr>
          </a:p>
        </p:txBody>
      </p:sp>
      <p:pic>
        <p:nvPicPr>
          <p:cNvPr id="21509" name="Picture 2" descr="https://upload.wikimedia.org/wikipedia/commons/thumb/c/ce/Brockhaus_and_Efron_Encyclopedic_Dictionary_B82_39-4.jpg/250px-Brockhaus_and_Efron_Encyclopedic_Dictionary_B82_39-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8325" y="1700213"/>
            <a:ext cx="2960688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547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http://rerefat.ru/tw_files2/urls_1/256/d-255389/255389_html_108ef68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6" descr="http://img-fotki.yandex.ru/get/9068/230070907.7/0_b71c7_2f5ff600_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8" y="3243263"/>
            <a:ext cx="295275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 txBox="1">
            <a:spLocks/>
          </p:cNvSpPr>
          <p:nvPr/>
        </p:nvSpPr>
        <p:spPr bwMode="auto">
          <a:xfrm>
            <a:off x="6011863" y="5805488"/>
            <a:ext cx="295275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normAutofit/>
          </a:bodyPr>
          <a:lstStyle/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defRPr/>
            </a:pPr>
            <a:r>
              <a:rPr lang="en-US" sz="1600" b="1" dirty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©</a:t>
            </a:r>
            <a:r>
              <a:rPr lang="ru-RU" sz="1600" b="1" dirty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 ГПНТБ СО РАН, 2015 г.</a:t>
            </a: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defRPr/>
            </a:pPr>
            <a:r>
              <a:rPr lang="en-US" sz="1600" b="1" dirty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©</a:t>
            </a:r>
            <a:r>
              <a:rPr lang="ru-RU" sz="1600" b="1" dirty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 ОНИМР, 2015 г.</a:t>
            </a: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defRPr/>
            </a:pPr>
            <a:r>
              <a:rPr lang="en-US" sz="1600" b="1" dirty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© </a:t>
            </a:r>
            <a:r>
              <a:rPr lang="ru-RU" sz="1600" b="1" dirty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Составитель </a:t>
            </a:r>
            <a:r>
              <a:rPr lang="ru-RU" sz="1600" b="1" dirty="0" err="1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Павлюк</a:t>
            </a:r>
            <a:r>
              <a:rPr lang="ru-RU" sz="1600" b="1" dirty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 В. Н.</a:t>
            </a:r>
            <a:endParaRPr lang="en-US" sz="1600" b="1" dirty="0">
              <a:solidFill>
                <a:srgbClr val="FF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</a:endParaRPr>
          </a:p>
        </p:txBody>
      </p:sp>
    </p:spTree>
  </p:cSld>
  <p:clrMapOvr>
    <a:masterClrMapping/>
  </p:clrMapOvr>
  <p:transition advTm="8797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ZnamenDaty_08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425</TotalTime>
  <Words>1196</Words>
  <Application>Microsoft Office PowerPoint</Application>
  <PresentationFormat>Экран (4:3)</PresentationFormat>
  <Paragraphs>36</Paragraphs>
  <Slides>9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1 августа 2015 г.     125 лет со дня рождения (1890–1973 гг.)  американского филолога, библиографа АРЧЕРА ТЕЙЛОРА</vt:lpstr>
      <vt:lpstr>8 августа 2015 г.          115 лет со дня рождения (1900–1973 гг.) советского библиографа  КОНСТАНТИНА ИЛЛАРИОНОВИЧА ШАФРАНОВСКОГО</vt:lpstr>
      <vt:lpstr>12 августа 2015 г.   120 лет со дня рождения (1895–1985 гг.) советского библиотечного деятеля  ЕЛИЗАВЕТЫ ВЛАДИМИРОВНЫ СЕГЛИН</vt:lpstr>
      <vt:lpstr>15 августа 2015 г.   170 лет со дня рождения (1845–1915 гг.) английского художника книги УОЛТЕРА КРЕЙНА</vt:lpstr>
      <vt:lpstr>22 августа 2015 г.        130 лет со дня рождения (1885–1937 гг.) советского библиографа–краеведа ПАНТЕЛЕЙМОНА КОНСТАНТИНОВИЧА КАЗАРИНОВА</vt:lpstr>
      <vt:lpstr>24 августа 2015 г.  90 лет со дня рождения (1925–1998 гг.) советского деятеля культуры ЛЕОНИДА ПАВЛОВИЧА БОГДАНОВА</vt:lpstr>
      <vt:lpstr>25 августа 2015 г.   145 лет со дня рождения (1870–1925 гг.) русского книговеда, библиографа, библиотековеда АЛЕКСАНДРА МИХАЙЛОВИЧА ЛОВЯГИНА</vt:lpstr>
      <vt:lpstr>Слайд 9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ZnamenDaty_08</dc:title>
  <dc:creator>HomeComp</dc:creator>
  <cp:lastModifiedBy>ГПНТБ СО РАН</cp:lastModifiedBy>
  <cp:revision>90</cp:revision>
  <dcterms:created xsi:type="dcterms:W3CDTF">2015-06-30T00:33:36Z</dcterms:created>
  <dcterms:modified xsi:type="dcterms:W3CDTF">2015-07-31T01:32:49Z</dcterms:modified>
</cp:coreProperties>
</file>