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0" r:id="rId1"/>
  </p:sldMasterIdLst>
  <p:notesMasterIdLst>
    <p:notesMasterId r:id="rId51"/>
  </p:notesMasterIdLst>
  <p:sldIdLst>
    <p:sldId id="256" r:id="rId2"/>
    <p:sldId id="287" r:id="rId3"/>
    <p:sldId id="312" r:id="rId4"/>
    <p:sldId id="297" r:id="rId5"/>
    <p:sldId id="334" r:id="rId6"/>
    <p:sldId id="335" r:id="rId7"/>
    <p:sldId id="260" r:id="rId8"/>
    <p:sldId id="337" r:id="rId9"/>
    <p:sldId id="298" r:id="rId10"/>
    <p:sldId id="338" r:id="rId11"/>
    <p:sldId id="339" r:id="rId12"/>
    <p:sldId id="272" r:id="rId13"/>
    <p:sldId id="258" r:id="rId14"/>
    <p:sldId id="275" r:id="rId15"/>
    <p:sldId id="342" r:id="rId16"/>
    <p:sldId id="343" r:id="rId17"/>
    <p:sldId id="344" r:id="rId18"/>
    <p:sldId id="345" r:id="rId19"/>
    <p:sldId id="313" r:id="rId20"/>
    <p:sldId id="290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314" r:id="rId30"/>
    <p:sldId id="315" r:id="rId31"/>
    <p:sldId id="348" r:id="rId32"/>
    <p:sldId id="316" r:id="rId33"/>
    <p:sldId id="317" r:id="rId34"/>
    <p:sldId id="332" r:id="rId35"/>
    <p:sldId id="326" r:id="rId36"/>
    <p:sldId id="333" r:id="rId37"/>
    <p:sldId id="346" r:id="rId38"/>
    <p:sldId id="328" r:id="rId39"/>
    <p:sldId id="331" r:id="rId40"/>
    <p:sldId id="329" r:id="rId41"/>
    <p:sldId id="330" r:id="rId42"/>
    <p:sldId id="340" r:id="rId43"/>
    <p:sldId id="274" r:id="rId44"/>
    <p:sldId id="341" r:id="rId45"/>
    <p:sldId id="319" r:id="rId46"/>
    <p:sldId id="320" r:id="rId47"/>
    <p:sldId id="321" r:id="rId48"/>
    <p:sldId id="273" r:id="rId49"/>
    <p:sldId id="322" r:id="rId50"/>
  </p:sldIdLst>
  <p:sldSz cx="9144000" cy="6858000" type="screen4x3"/>
  <p:notesSz cx="6858000" cy="9144000"/>
  <p:custDataLst>
    <p:tags r:id="rId5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haroni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haroni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haroni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haroni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haroni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haroni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haroni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haroni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haroni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2E0C10"/>
    <a:srgbClr val="990099"/>
    <a:srgbClr val="170858"/>
    <a:srgbClr val="5C8E26"/>
    <a:srgbClr val="9FA64A"/>
    <a:srgbClr val="ADD553"/>
    <a:srgbClr val="825238"/>
    <a:srgbClr val="1EA614"/>
    <a:srgbClr val="003399"/>
    <a:srgbClr val="33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89437" autoAdjust="0"/>
  </p:normalViewPr>
  <p:slideViewPr>
    <p:cSldViewPr>
      <p:cViewPr>
        <p:scale>
          <a:sx n="66" d="100"/>
          <a:sy n="66" d="100"/>
        </p:scale>
        <p:origin x="-6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16216BD-D73B-40FD-99D2-66C45A71EF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27FA2A-C4F5-4A95-84FC-76196E056621}" type="slidenum">
              <a:rPr lang="ru-RU" smtClean="0"/>
              <a:pPr/>
              <a:t>12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BF5CF0-1050-439B-893B-250D74AFBDF7}" type="slidenum">
              <a:rPr lang="ru-RU" smtClean="0"/>
              <a:pPr/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43</a:t>
            </a:fld>
            <a:endParaRPr lang="ru-RU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44</a:t>
            </a:fld>
            <a:endParaRPr lang="ru-RU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39DC4C-1C74-412B-947C-A2ABF180469E}" type="slidenum">
              <a:rPr lang="ru-RU" smtClean="0"/>
              <a:pPr/>
              <a:t>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6216BD-D73B-40FD-99D2-66C45A71EFA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B1A7D-36BE-4F3B-B3BF-F242E32026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78CE8-E4F2-433F-AF51-49F7FD9BD3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DEF9D-0BF3-4FCB-9B42-E1E1BA20C4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A10E4-B66C-4E6E-96CB-FD772235F2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DDB3-4D1E-4653-A934-48C77F7467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DAB5F-A370-4DC1-958B-2AE8D86FFA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40A36-552D-45C1-BF77-EF1F3612AA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89C75-FC3F-4095-9734-E5F7C34F25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356AD-B156-49F7-BA4B-7ADE51475C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BEF48-6FFD-454B-9E9F-B28FE980C9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C5EC-A7B6-4E64-9A48-947DD152CC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BD36E-BEE7-4A76-BCB5-DE9E0E484B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699A8EE4-FC97-45A9-87A9-41785AAE39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1" r:id="rId2"/>
    <p:sldLayoutId id="2147484300" r:id="rId3"/>
    <p:sldLayoutId id="2147484299" r:id="rId4"/>
    <p:sldLayoutId id="2147484298" r:id="rId5"/>
    <p:sldLayoutId id="2147484297" r:id="rId6"/>
    <p:sldLayoutId id="2147484296" r:id="rId7"/>
    <p:sldLayoutId id="2147484295" r:id="rId8"/>
    <p:sldLayoutId id="2147484294" r:id="rId9"/>
    <p:sldLayoutId id="2147484293" r:id="rId10"/>
    <p:sldLayoutId id="2147484292" r:id="rId11"/>
    <p:sldLayoutId id="214748430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ebirbis.spsl.nsc.ru/irbis64r_01/cgi/cgiirbis_64.exe?C21COM=F&amp;I21DBN=CAT&amp;P21DBN=CAT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national.loc.gov/intldl/mtfhtml/mfdigcol/GPNTB_patents.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ebirbis.spsl.nsc.ru/irbis64r_01/cgi/cgiirbis_64.exe?C21COM=F&amp;I21DBN=CAT&amp;P21DBN=CAT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92%D0%B0%D0%BB%D0%BB%D0%B5%D0%B4%D0%B6%D0%BE&amp;action=edit&amp;redlink=1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ebirbis.spsl.nsc.ru/irbis64r_01/cgi/cgiirbis_64.exe?C21COM=F&amp;I21DBN=CAT&amp;P21DBN=CAT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hyperlink" Target="http://webirbis.spsl.nsc.ru/irbis64r_01/cgi/cgiirbis_64.exe?C21COM=F&amp;I21DBN=CAT&amp;P21DBN=CAT" TargetMode="External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4.png"/><Relationship Id="rId4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 rot="20984645">
            <a:off x="7151218" y="5246311"/>
            <a:ext cx="1909398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 smtClean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Garamond" pitchFamily="18" charset="0"/>
              </a:rPr>
              <a:t>1914</a:t>
            </a:r>
            <a:endParaRPr lang="ru-RU" sz="6600" dirty="0">
              <a:ln w="1905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Garamond" pitchFamily="18" charset="0"/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0" y="5445125"/>
            <a:ext cx="9144000" cy="1412875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3600" b="1" dirty="0" smtClean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 pitchFamily="34" charset="0"/>
              </a:rPr>
              <a:t>1915 ИЗ ИСТОРИИ ИЗОБРЕТЕНИЙ </a:t>
            </a:r>
            <a:r>
              <a:rPr lang="en-US" sz="3600" b="1" dirty="0" smtClean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 pitchFamily="34" charset="0"/>
              </a:rPr>
              <a:t>2015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3600" b="1" dirty="0" smtClean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 pitchFamily="34" charset="0"/>
              </a:rPr>
              <a:t>100 </a:t>
            </a:r>
            <a:r>
              <a:rPr lang="ru-RU" sz="3600" dirty="0" smtClean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 pitchFamily="34" charset="0"/>
              </a:rPr>
              <a:t>ЛЕТ</a:t>
            </a:r>
            <a:r>
              <a:rPr lang="ru-RU" sz="3600" b="1" dirty="0" smtClean="0">
                <a:ln w="127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 pitchFamily="34" charset="0"/>
              </a:rPr>
              <a:t> НАЗАД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/>
            </a:r>
            <a:b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-171400"/>
            <a:ext cx="88924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ru-RU" sz="1600" i="1" dirty="0" smtClean="0">
              <a:solidFill>
                <a:schemeClr val="accent2"/>
              </a:solidFill>
              <a:latin typeface="Book Antiqua" pitchFamily="18" charset="0"/>
            </a:endParaRPr>
          </a:p>
          <a:p>
            <a:pPr algn="ctr" eaLnBrk="1" hangingPunct="1"/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Тот, кто совершает открытие, видит то, что видят все, и думает то, что никому не приходит в голову.                                       </a:t>
            </a:r>
          </a:p>
          <a:p>
            <a:pPr eaLnBrk="1" hangingPunct="1"/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		</a:t>
            </a:r>
            <a:r>
              <a:rPr lang="ru-RU" sz="1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					    Альберт Сент Дьерди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851920" y="980728"/>
            <a:ext cx="5292080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0" y="980728"/>
            <a:ext cx="4067944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4" descr="E:\Кирилл2\Untitled-1 copy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1124744"/>
            <a:ext cx="64814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E:\ульянин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052736" y="-171400"/>
            <a:ext cx="10928001" cy="6144001"/>
          </a:xfrm>
          <a:prstGeom prst="rect">
            <a:avLst/>
          </a:prstGeom>
          <a:noFill/>
        </p:spPr>
      </p:pic>
    </p:spTree>
  </p:cSld>
  <p:clrMapOvr>
    <a:masterClrMapping/>
  </p:clrMapOvr>
  <p:transition advTm="665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1752600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АЛЬБЕРТ ЭЙНШТЕЙН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Нобелевской премии по физике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1628800"/>
            <a:ext cx="385192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3851920" y="0"/>
            <a:ext cx="529208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1200" dirty="0" smtClean="0">
                <a:solidFill>
                  <a:schemeClr val="bg1"/>
                </a:solidFill>
              </a:rPr>
              <a:t>		</a:t>
            </a:r>
          </a:p>
          <a:p>
            <a:pPr algn="just">
              <a:buNone/>
            </a:pPr>
            <a:r>
              <a:rPr lang="ru-RU" sz="1200" i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Физик-теоретик, один из основателей современной  теоретической физики, общественный деятель-гуманист,</a:t>
            </a:r>
            <a:r>
              <a:rPr lang="vi-VN" sz="1400" b="1" i="1" dirty="0" smtClean="0">
                <a:solidFill>
                  <a:schemeClr val="bg1"/>
                </a:solidFill>
              </a:rPr>
              <a:t> 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почётный доктор около 20 ведущих университетов мира, член многих академий наук, в том числе почётный член  АН СССР .</a:t>
            </a:r>
          </a:p>
          <a:p>
            <a:pPr>
              <a:buNone/>
            </a:pPr>
            <a:r>
              <a:rPr lang="ru-RU" sz="1200" dirty="0" smtClean="0">
                <a:solidFill>
                  <a:schemeClr val="bg1"/>
                </a:solidFill>
              </a:rPr>
              <a:t>	</a:t>
            </a:r>
            <a:r>
              <a:rPr lang="ru-RU" sz="1200" b="1" dirty="0" smtClean="0">
                <a:solidFill>
                  <a:schemeClr val="bg1"/>
                </a:solidFill>
              </a:rPr>
              <a:t> 	</a:t>
            </a:r>
            <a:r>
              <a:rPr lang="ru-RU" sz="1200" b="1" dirty="0" smtClean="0"/>
              <a:t>		</a:t>
            </a:r>
          </a:p>
          <a:p>
            <a:pPr algn="just"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Book Antiqua" pitchFamily="18" charset="0"/>
              </a:rPr>
              <a:t>		</a:t>
            </a: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Самый известный ученый в области физики ХХ века.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В течении своей краткой биографии, он совершил революцию в научном мышлении и признан как величайший физик-теоретик, который когда-либо жил.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В 1915  году  Альберт Эйнштейн создает геометрическую теорию тяготения, развивающую специальную теорию относительности (ОТО), которая была  опубликована Альбертом Эйнштейном в 1915-1916 г.г.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 ОТО в настоящее время — самая успешная теория гравитации, хорошо подтверждённая наблюдениями, которая принесла автору всемирную славу.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 	</a:t>
            </a:r>
            <a:endParaRPr lang="ru-RU" sz="1800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3"/>
          </p:nvPr>
        </p:nvSpPr>
        <p:spPr>
          <a:xfrm>
            <a:off x="0" y="5445224"/>
            <a:ext cx="3923928" cy="1412776"/>
          </a:xfrm>
        </p:spPr>
        <p:txBody>
          <a:bodyPr/>
          <a:lstStyle/>
          <a:p>
            <a:pPr marL="273050" indent="-250825" algn="ctr"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     </a:t>
            </a:r>
          </a:p>
          <a:p>
            <a:pPr marL="273050" indent="-250825" algn="ctr"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14.03.1879–7.01.1943 </a:t>
            </a:r>
          </a:p>
          <a:p>
            <a:pPr marL="273050" indent="-250825" algn="ctr"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 Ульм, Вюртемберг, Германия</a:t>
            </a:r>
          </a:p>
          <a:p>
            <a:pPr marL="273050" indent="-250825">
              <a:lnSpc>
                <a:spcPct val="120000"/>
              </a:lnSpc>
              <a:buNone/>
            </a:pPr>
            <a:endParaRPr lang="ru-RU" sz="10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advTm="3806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4048" y="0"/>
            <a:ext cx="4139952" cy="141763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</a:rPr>
              <a:t>АФОРИЗМЫ ЭЙНШТЕЙНА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716016" y="1268760"/>
            <a:ext cx="4427984" cy="558924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1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100" b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Эйнштейн, Альберт    Цитаты и афоризмы : [16+] / Альберт Эйнштейн ; сост. и ред. Э. Калапрайс ; пер. с англ. Н. Холмогоровой ; предисл. Ф. Дайсона. - Москва : КоЛибри : Азбука-Аттикус, [2014]. - 318 с. : ил. </a:t>
            </a:r>
          </a:p>
          <a:p>
            <a:pPr algn="just">
              <a:buNone/>
            </a:pP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11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404664"/>
            <a:ext cx="5436096" cy="6453336"/>
          </a:xfrm>
        </p:spPr>
        <p:txBody>
          <a:bodyPr/>
          <a:lstStyle/>
          <a:p>
            <a:pPr algn="just">
              <a:buNone/>
            </a:pPr>
            <a:r>
              <a:rPr lang="ru-RU" sz="1400" b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  <a:endParaRPr lang="ru-RU" sz="1400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5652120" y="1340768"/>
            <a:ext cx="2952328" cy="392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0" y="1"/>
            <a:ext cx="5076056" cy="6857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500" dirty="0" smtClean="0">
              <a:latin typeface="Book Antiqua" pitchFamily="18" charset="0"/>
            </a:endParaRPr>
          </a:p>
          <a:p>
            <a:r>
              <a:rPr lang="ru-RU" sz="1500" b="1" dirty="0" smtClean="0">
                <a:solidFill>
                  <a:schemeClr val="bg1"/>
                </a:solidFill>
                <a:latin typeface="Book Antiqua" pitchFamily="18" charset="0"/>
              </a:rPr>
              <a:t>О ЖИЗНИ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Book Antiqua" pitchFamily="18" charset="0"/>
              </a:rPr>
              <a:t>«Самое драгоценное в жизни – то, чего не купишь за деньги».</a:t>
            </a:r>
            <a:endParaRPr lang="ru-RU" sz="15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ru-RU" sz="1500" b="1" dirty="0" smtClean="0">
                <a:solidFill>
                  <a:schemeClr val="bg1"/>
                </a:solidFill>
                <a:latin typeface="Book Antiqua" pitchFamily="18" charset="0"/>
              </a:rPr>
              <a:t>ОБ ОБРАЗОВАНИИ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Book Antiqua" pitchFamily="18" charset="0"/>
              </a:rPr>
              <a:t>«Большинство учителей попусту тратят время, задавая вопросы, призванные выявить то, чего не знает ученик, в то время как истинное искусство вопрошания ставит себе целью открыть то, что ученик знает или способен узнать».</a:t>
            </a:r>
            <a:endParaRPr lang="ru-RU" sz="15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ru-RU" sz="1500" b="1" dirty="0" smtClean="0">
                <a:solidFill>
                  <a:schemeClr val="bg1"/>
                </a:solidFill>
                <a:latin typeface="Book Antiqua" pitchFamily="18" charset="0"/>
              </a:rPr>
              <a:t>О ФАШИЗМЕ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Book Antiqua" pitchFamily="18" charset="0"/>
              </a:rPr>
              <a:t>«Преступление немцев – поистине отвратительнейшее из всех, что известны нам из истории так называемых цивилизованных народов. И поведение немецких интеллектуалов, если рассматривать их вкупе, было не лучше поведения черни».</a:t>
            </a:r>
            <a:endParaRPr lang="ru-RU" sz="15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ru-RU" sz="1500" b="1" dirty="0" smtClean="0">
                <a:solidFill>
                  <a:schemeClr val="bg1"/>
                </a:solidFill>
                <a:latin typeface="Book Antiqua" pitchFamily="18" charset="0"/>
              </a:rPr>
              <a:t>ОБ АТОМНОЙ БОМБЕ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Book Antiqua" pitchFamily="18" charset="0"/>
              </a:rPr>
              <a:t>«Я не считаю себя отцом овладения атомной энергией. Мое участие в этом было косвенным. В сущности, я не предвидел, что это произойдет уже в наше время. Мне это казалось лишь теоретической возможностью. В практическую возможность оно превратилось лишь благодаря случайному открытию цепной реакции, что я предсказать не мог».</a:t>
            </a:r>
          </a:p>
          <a:p>
            <a:pPr algn="just"/>
            <a:r>
              <a:rPr lang="ru-RU" sz="1600" b="1" dirty="0" smtClean="0">
                <a:solidFill>
                  <a:schemeClr val="bg1"/>
                </a:solidFill>
                <a:hlinkClick r:id="rId4"/>
              </a:rPr>
              <a:t>Каталог </a:t>
            </a:r>
            <a:r>
              <a:rPr lang="ru-RU" sz="1600" b="1" dirty="0" smtClean="0">
                <a:solidFill>
                  <a:schemeClr val="bg1"/>
                </a:solidFill>
                <a:hlinkClick r:id="rId4"/>
              </a:rPr>
              <a:t>ГПНТБ СО </a:t>
            </a:r>
            <a:r>
              <a:rPr lang="ru-RU" sz="1600" b="1" dirty="0" smtClean="0">
                <a:solidFill>
                  <a:schemeClr val="bg1"/>
                </a:solidFill>
                <a:hlinkClick r:id="rId4"/>
              </a:rPr>
              <a:t>РАН</a:t>
            </a:r>
            <a:endParaRPr lang="ru-RU" dirty="0"/>
          </a:p>
        </p:txBody>
      </p:sp>
    </p:spTree>
  </p:cSld>
  <p:clrMapOvr>
    <a:masterClrMapping/>
  </p:clrMapOvr>
  <p:transition advTm="3842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-243408"/>
            <a:ext cx="7956376" cy="1323527"/>
          </a:xfrm>
        </p:spPr>
        <p:txBody>
          <a:bodyPr/>
          <a:lstStyle/>
          <a:p>
            <a:pPr marL="342900" indent="-342900" algn="r" eaLnBrk="1" hangingPunct="1"/>
            <a:r>
              <a:rPr lang="ru-RU" sz="2000" b="1" i="1" dirty="0" smtClean="0">
                <a:solidFill>
                  <a:schemeClr val="bg2"/>
                </a:solidFill>
                <a:latin typeface="Georgia" pitchFamily="18" charset="0"/>
              </a:rPr>
              <a:t/>
            </a:r>
            <a:br>
              <a:rPr lang="ru-RU" sz="2000" b="1" i="1" dirty="0" smtClean="0">
                <a:solidFill>
                  <a:schemeClr val="bg2"/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bg2"/>
                </a:solidFill>
                <a:latin typeface="Georgia" pitchFamily="18" charset="0"/>
              </a:rPr>
              <a:t>«</a:t>
            </a: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Найди то, что нужно миру и только потом начинай изобретать».</a:t>
            </a:r>
            <a:b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Томас Алва Эдиссон</a:t>
            </a:r>
            <a:r>
              <a:rPr lang="ru-RU" sz="1400" b="1" i="1" dirty="0" smtClean="0">
                <a:solidFill>
                  <a:schemeClr val="accent2"/>
                </a:solidFill>
                <a:latin typeface="Book Antiqua" pitchFamily="18" charset="0"/>
              </a:rPr>
              <a:t> </a:t>
            </a:r>
            <a:r>
              <a:rPr lang="ru-RU" sz="1400" i="1" dirty="0" smtClean="0">
                <a:solidFill>
                  <a:schemeClr val="accent2"/>
                </a:solidFill>
                <a:latin typeface="Book Antiqua" pitchFamily="18" charset="0"/>
              </a:rPr>
              <a:t>                                                                                               </a:t>
            </a:r>
            <a:endParaRPr lang="ru-RU" sz="1400" i="1" dirty="0" smtClean="0">
              <a:solidFill>
                <a:schemeClr val="accent2"/>
              </a:solidFill>
              <a:latin typeface="Book Antiqua" pitchFamily="18" charset="0"/>
              <a:cs typeface="Arial" charset="0"/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268760"/>
            <a:ext cx="7632848" cy="5400600"/>
          </a:xfr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4800" b="1" dirty="0" smtClean="0">
                <a:ln w="1841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Arial" charset="0"/>
              </a:rPr>
              <a:t>Изобретения 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4800" b="1" dirty="0" smtClean="0">
                <a:ln w="1841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Arial" charset="0"/>
              </a:rPr>
              <a:t>в различных 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4800" b="1" dirty="0" smtClean="0">
                <a:ln w="1841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Arial" charset="0"/>
              </a:rPr>
              <a:t>отраслях  техники</a:t>
            </a:r>
            <a:endParaRPr lang="ru-RU" sz="4800" b="1" dirty="0" smtClean="0">
              <a:ln w="18415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b="1" cap="all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5400" b="1" cap="all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Georgia" pitchFamily="18" charset="0"/>
              </a:rPr>
            </a:br>
            <a:endParaRPr lang="ru-RU" sz="5400" b="1" cap="all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Georgia" pitchFamily="18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cap="all" dirty="0" smtClean="0">
                <a:solidFill>
                  <a:schemeClr val="bg2"/>
                </a:solidFill>
                <a:latin typeface="Georgia" pitchFamily="18" charset="0"/>
                <a:cs typeface="Arial" charset="0"/>
              </a:rPr>
              <a:t/>
            </a:r>
            <a:br>
              <a:rPr lang="ru-RU" sz="4000" b="1" cap="all" dirty="0" smtClean="0">
                <a:solidFill>
                  <a:schemeClr val="bg2"/>
                </a:solidFill>
                <a:latin typeface="Georgia" pitchFamily="18" charset="0"/>
                <a:cs typeface="Arial" charset="0"/>
              </a:rPr>
            </a:br>
            <a:endParaRPr lang="ru-RU" sz="4000" b="1" cap="all" dirty="0" smtClean="0">
              <a:solidFill>
                <a:schemeClr val="bg2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016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717032"/>
            <a:ext cx="4608512" cy="2736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51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644008" cy="11247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cs typeface="Arial" pitchFamily="34" charset="0"/>
              </a:rPr>
              <a:t>НЕОН</a:t>
            </a:r>
            <a:endParaRPr lang="ru-RU" sz="48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26627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0" y="6021288"/>
            <a:ext cx="4644008" cy="836712"/>
          </a:xfrm>
        </p:spPr>
        <p:txBody>
          <a:bodyPr rtlCol="0">
            <a:normAutofit fontScale="77500" lnSpcReduction="20000"/>
          </a:bodyPr>
          <a:lstStyle/>
          <a:p>
            <a:pPr>
              <a:buNone/>
            </a:pPr>
            <a:r>
              <a:rPr lang="ru-RU" sz="2100" b="1" dirty="0" smtClean="0"/>
              <a:t> </a:t>
            </a:r>
          </a:p>
          <a:p>
            <a:pPr>
              <a:buNone/>
            </a:pPr>
            <a:r>
              <a:rPr lang="en-US" sz="2100" b="1" i="1" dirty="0" smtClean="0">
                <a:solidFill>
                  <a:srgbClr val="002060"/>
                </a:solidFill>
                <a:latin typeface="Book Antiqua" pitchFamily="18" charset="0"/>
              </a:rPr>
              <a:t>System of illuminating by luminescent tubes.</a:t>
            </a:r>
            <a:endParaRPr lang="ru-RU" sz="2100" b="1" i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100" b="1" i="1" dirty="0" smtClean="0">
                <a:solidFill>
                  <a:srgbClr val="002060"/>
                </a:solidFill>
                <a:latin typeface="Book Antiqua" pitchFamily="18" charset="0"/>
                <a:cs typeface="Arial" charset="0"/>
              </a:rPr>
              <a:t>	Номер патента:  </a:t>
            </a:r>
            <a:r>
              <a:rPr lang="ru-RU" sz="2100" b="1" i="1" dirty="0" smtClean="0">
                <a:solidFill>
                  <a:srgbClr val="002060"/>
                </a:solidFill>
                <a:latin typeface="Book Antiqua" pitchFamily="18" charset="0"/>
              </a:rPr>
              <a:t>US1125476 A</a:t>
            </a:r>
            <a:endParaRPr lang="ru-RU" sz="2100" b="1" i="1" dirty="0" smtClean="0">
              <a:solidFill>
                <a:srgbClr val="002060"/>
              </a:solidFill>
              <a:latin typeface="Book Antiqua" pitchFamily="18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b="1" dirty="0" smtClean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b="1" dirty="0" smtClean="0">
              <a:latin typeface="Arial" charset="0"/>
              <a:cs typeface="Arial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495800" cy="46531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sz="1800" dirty="0" smtClean="0">
                <a:latin typeface="Book Antiqua" pitchFamily="18" charset="0"/>
              </a:rPr>
              <a:t>		</a:t>
            </a:r>
            <a:r>
              <a:rPr lang="ru-RU" sz="1800" b="1" dirty="0" smtClean="0">
                <a:solidFill>
                  <a:srgbClr val="7030A0"/>
                </a:solidFill>
                <a:latin typeface="Book Antiqua" pitchFamily="18" charset="0"/>
              </a:rPr>
              <a:t>Неон</a:t>
            </a: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 является благородным газом –без цвета и запаха. Это пятый элемент по распространенности во Вселенной. </a:t>
            </a:r>
            <a:endParaRPr lang="ru-RU" sz="1800" b="1" dirty="0" smtClean="0">
              <a:solidFill>
                <a:srgbClr val="002060"/>
              </a:solidFill>
              <a:latin typeface="Book Antiqua" pitchFamily="18" charset="0"/>
              <a:cs typeface="Arial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Book Antiqua" pitchFamily="18" charset="0"/>
                <a:cs typeface="Arial" charset="0"/>
              </a:rPr>
              <a:t>		</a:t>
            </a: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19 Января 1915 года Джордж Клод получил в патентном ведомстве США патент на рекламное объявление, оформленное неоновыми лампами , который назывался «Система освещения люминесцентными трубками». 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Это событие было началом  эпохи неоновой рекламы, которая успешно используется и в наши дни.</a:t>
            </a:r>
          </a:p>
          <a:p>
            <a:pPr algn="just">
              <a:buNone/>
            </a:pPr>
            <a:r>
              <a:rPr lang="ru-RU" sz="1800" dirty="0" smtClean="0">
                <a:solidFill>
                  <a:schemeClr val="bg2"/>
                </a:solidFill>
                <a:latin typeface="Book Antiqua" pitchFamily="18" charset="0"/>
                <a:cs typeface="Arial" charset="0"/>
              </a:rPr>
              <a:t>	</a:t>
            </a:r>
          </a:p>
          <a:p>
            <a:pPr algn="ctr">
              <a:buNone/>
            </a:pPr>
            <a:endParaRPr lang="ru-RU" b="1" dirty="0" smtClean="0">
              <a:solidFill>
                <a:srgbClr val="92D050"/>
              </a:solidFill>
              <a:latin typeface="+mj-lt"/>
              <a:cs typeface="Arial" charset="0"/>
            </a:endParaRPr>
          </a:p>
          <a:p>
            <a:pPr algn="ctr">
              <a:buNone/>
            </a:pPr>
            <a:endParaRPr lang="ru-RU" sz="2000" dirty="0" smtClean="0">
              <a:solidFill>
                <a:srgbClr val="92D050"/>
              </a:solidFill>
              <a:latin typeface="+mj-lt"/>
            </a:endParaRPr>
          </a:p>
          <a:p>
            <a:pPr algn="ctr">
              <a:buNone/>
            </a:pPr>
            <a:endParaRPr lang="ru-RU" sz="2000" dirty="0" smtClean="0">
              <a:solidFill>
                <a:srgbClr val="92D050"/>
              </a:solidFill>
              <a:latin typeface="+mj-lt"/>
            </a:endParaRPr>
          </a:p>
          <a:p>
            <a:pPr algn="ctr">
              <a:buNone/>
            </a:pPr>
            <a:endParaRPr lang="ru-RU" sz="2000" dirty="0" smtClean="0">
              <a:solidFill>
                <a:srgbClr val="92D050"/>
              </a:solidFill>
              <a:latin typeface="+mj-lt"/>
            </a:endParaRPr>
          </a:p>
          <a:p>
            <a:pPr algn="ctr">
              <a:buNone/>
            </a:pP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2204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0"/>
            <a:ext cx="381642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0937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5580112" y="0"/>
            <a:ext cx="3563888" cy="1340768"/>
          </a:xfrm>
          <a:noFill/>
          <a:ln>
            <a:noFill/>
          </a:ln>
          <a:effectLst/>
        </p:spPr>
        <p:txBody>
          <a:bodyPr rtlCol="0"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9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Жорж Клод</a:t>
            </a:r>
            <a:r>
              <a:rPr lang="ru-RU" sz="4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ru-RU" sz="4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endParaRPr lang="en-US" sz="49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Rectangle 4"/>
          <p:cNvSpPr>
            <a:spLocks noGrp="1"/>
          </p:cNvSpPr>
          <p:nvPr>
            <p:ph sz="half" idx="1"/>
          </p:nvPr>
        </p:nvSpPr>
        <p:spPr>
          <a:xfrm>
            <a:off x="0" y="0"/>
            <a:ext cx="5580112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just" eaLnBrk="1" fontAlgn="auto" hangingPunct="1">
              <a:lnSpc>
                <a:spcPct val="160000"/>
              </a:lnSpc>
              <a:spcAft>
                <a:spcPts val="0"/>
              </a:spcAft>
              <a:buNone/>
              <a:defRPr/>
            </a:pPr>
            <a:r>
              <a:rPr lang="ru-RU" sz="1600" dirty="0" smtClean="0">
                <a:solidFill>
                  <a:schemeClr val="bg2"/>
                </a:solidFill>
                <a:latin typeface="Book Antiqua" pitchFamily="18" charset="0"/>
              </a:rPr>
              <a:t>	</a:t>
            </a:r>
            <a:r>
              <a:rPr lang="ru-RU" sz="1600" dirty="0" smtClean="0">
                <a:latin typeface="Book Antiqua" pitchFamily="18" charset="0"/>
              </a:rPr>
              <a:t>	</a:t>
            </a:r>
            <a: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  <a:t>Французский инженер и изобретатель</a:t>
            </a:r>
            <a:r>
              <a:rPr lang="ru-RU" sz="1600" b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«Французский Эдисон» активно работал над сжижением газов, изучением и популяризацией неонового освещения, экспериментами получения энергии за счет выкачивания холодной воды с морских глубин.</a:t>
            </a:r>
          </a:p>
          <a:p>
            <a:pPr indent="342900" algn="just" eaLnBrk="1" fontAlgn="auto" hangingPunct="1">
              <a:spcAft>
                <a:spcPts val="0"/>
              </a:spcAft>
              <a:buNone/>
              <a:defRPr/>
            </a:pP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	Идею для неоновых трубок Клоду подсказали трубки Гейслера и разработанные Дэниэлом Муром системы азотного освещения. 	Созданные Клодом трубки были построены на использовании неона, который довольно активно вырабатывался в качестве побочного продукта в его же сжиживающих установках.</a:t>
            </a:r>
          </a:p>
          <a:p>
            <a:pPr algn="just">
              <a:buNone/>
            </a:pP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		В истории Клод Жорж останется не только как великий изобретатель. Многим соотечественникам он запомнился как активный сторонник марионеточного правительства,  поставленного нацистами во главе оккупированной Франции.</a:t>
            </a:r>
          </a:p>
          <a:p>
            <a:pPr algn="just">
              <a:buNone/>
            </a:pP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		После окончания войны Клоду пришлось предстать перед судом. Он был приговорен к пожизненному заключению, но уже в 1950-м ученого выпустили – в первую очередь, за его труды по освоению энергии океанов.</a:t>
            </a:r>
          </a:p>
        </p:txBody>
      </p:sp>
      <p:sp>
        <p:nvSpPr>
          <p:cNvPr id="32775" name="Прямоугольник 7"/>
          <p:cNvSpPr>
            <a:spLocks noChangeArrowheads="1"/>
          </p:cNvSpPr>
          <p:nvPr/>
        </p:nvSpPr>
        <p:spPr bwMode="auto">
          <a:xfrm>
            <a:off x="5652120" y="5733257"/>
            <a:ext cx="3491880" cy="1165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</a:t>
            </a:r>
            <a:endParaRPr lang="ru-RU" sz="16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24.09.1870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 —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23.05.1960 </a:t>
            </a:r>
            <a:endParaRPr lang="ru-RU" sz="16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: Франция, Париж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268760"/>
            <a:ext cx="3563888" cy="4365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3337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427984" cy="1340768"/>
          </a:xfrm>
        </p:spPr>
        <p:txBody>
          <a:bodyPr/>
          <a:lstStyle/>
          <a:p>
            <a:r>
              <a:rPr lang="ru-RU" sz="2800" b="1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Стеклянная бутылка </a:t>
            </a:r>
            <a:br>
              <a:rPr lang="ru-RU" sz="2800" b="1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US" sz="2800" b="1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Coca</a:t>
            </a:r>
            <a:r>
              <a:rPr lang="ru-RU" sz="2800" b="1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-</a:t>
            </a:r>
            <a:r>
              <a:rPr lang="en-US" sz="2800" b="1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Cola </a:t>
            </a:r>
            <a:endParaRPr lang="ru-RU" sz="2800" b="1" cap="all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340768"/>
            <a:ext cx="4427984" cy="55172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sz="1800" b="1" dirty="0" smtClean="0"/>
              <a:t>		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В 	 2015-м мир отмечает юбилей знаменитой стеклянной бутылочки 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Coca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-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Cola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— первой в мире фирменной тары для безалкогольных газированных напитков. </a:t>
            </a:r>
          </a:p>
          <a:p>
            <a:pPr algn="just">
              <a:buNone/>
            </a:pP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С момента появления рецепта в 1886 году 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Coca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-</a:t>
            </a:r>
            <a:r>
              <a:rPr lang="en-US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Cola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8 лет продавалась исключительно в розлив: продавцы собственноручно смешивали два ингредиента — сироп и содовую — прямо в стаканах. 	Готовить напиток заранее и выставлять на витрины в бутылках придумал в 1894 году владелец магазина сладостей города Виксбург (штат Миссисипи) 	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Джозеф Биденхарн.</a:t>
            </a:r>
            <a:endParaRPr lang="ru-RU" sz="1800" b="1" i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endParaRPr lang="ru-RU" sz="1800" dirty="0"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4284984" cy="3749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64088" y="5733256"/>
            <a:ext cx="30963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Аптека Jacobs' Pharmacy. </a:t>
            </a:r>
          </a:p>
          <a:p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Именно здесь впервые начали продавать Coca-Cola.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27984" y="0"/>
            <a:ext cx="47160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i="1" dirty="0" smtClean="0">
              <a:solidFill>
                <a:srgbClr val="003399"/>
              </a:solidFill>
              <a:latin typeface="Book Antiqua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FF00"/>
                </a:solidFill>
                <a:latin typeface="Book Antiqua" pitchFamily="18" charset="0"/>
              </a:rPr>
              <a:t>«Бутылка Coca-Cola — самый яркий шедевр эпохи промышленной упаковки».</a:t>
            </a:r>
            <a:endParaRPr lang="ru-RU" b="1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ctr"/>
            <a:r>
              <a:rPr lang="ru-RU" sz="1400" i="1" dirty="0" smtClean="0">
                <a:solidFill>
                  <a:schemeClr val="bg1"/>
                </a:solidFill>
                <a:latin typeface="Book Antiqua" pitchFamily="18" charset="0"/>
              </a:rPr>
              <a:t>Раймонд Лоуи, мастер промышленного дизайна, автор множества логотипов</a:t>
            </a:r>
            <a:endParaRPr lang="ru-RU" sz="1400" dirty="0" smtClean="0">
              <a:solidFill>
                <a:schemeClr val="bg1"/>
              </a:solidFill>
              <a:latin typeface="Book Antiqu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2389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427984" cy="1417638"/>
          </a:xfrm>
        </p:spPr>
        <p:txBody>
          <a:bodyPr/>
          <a:lstStyle/>
          <a:p>
            <a:r>
              <a:rPr lang="ru-RU" sz="2800" b="1" cap="all" dirty="0" smtClean="0">
                <a:solidFill>
                  <a:srgbClr val="FFFF00"/>
                </a:solidFill>
                <a:latin typeface="Book Antiqua" pitchFamily="18" charset="0"/>
              </a:rPr>
              <a:t>Первая заводская бутылка </a:t>
            </a:r>
            <a:br>
              <a:rPr lang="ru-RU" sz="2800" b="1" cap="all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en-US" sz="2800" b="1" cap="all" dirty="0" smtClean="0">
                <a:solidFill>
                  <a:srgbClr val="FFFF00"/>
                </a:solidFill>
                <a:latin typeface="Book Antiqua" pitchFamily="18" charset="0"/>
              </a:rPr>
              <a:t>Coca</a:t>
            </a:r>
            <a:r>
              <a:rPr lang="ru-RU" sz="2800" b="1" cap="all" dirty="0" smtClean="0">
                <a:solidFill>
                  <a:srgbClr val="FFFF00"/>
                </a:solidFill>
                <a:latin typeface="Book Antiqua" pitchFamily="18" charset="0"/>
              </a:rPr>
              <a:t>-</a:t>
            </a:r>
            <a:r>
              <a:rPr lang="en-US" sz="2800" b="1" cap="all" dirty="0" smtClean="0">
                <a:solidFill>
                  <a:srgbClr val="FFFF00"/>
                </a:solidFill>
                <a:latin typeface="Book Antiqua" pitchFamily="18" charset="0"/>
              </a:rPr>
              <a:t>Cola</a:t>
            </a:r>
            <a:r>
              <a:rPr lang="ru-RU" sz="2800" b="1" cap="all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endParaRPr lang="ru-RU" sz="2800" b="1" cap="all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0"/>
            <a:ext cx="4716015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1400" dirty="0" smtClean="0"/>
              <a:t>	</a:t>
            </a:r>
          </a:p>
          <a:p>
            <a:pPr>
              <a:buNone/>
            </a:pPr>
            <a:endParaRPr lang="ru-RU" sz="14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400" dirty="0" smtClean="0">
                <a:solidFill>
                  <a:srgbClr val="FFFF00"/>
                </a:solidFill>
                <a:latin typeface="Book Antiqua" pitchFamily="18" charset="0"/>
              </a:rPr>
              <a:t>		</a:t>
            </a:r>
          </a:p>
          <a:p>
            <a:pPr algn="just">
              <a:buNone/>
            </a:pPr>
            <a:endParaRPr lang="ru-RU" sz="1800" i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		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Первый завод по производству бутилированной 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Coca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-</a:t>
            </a:r>
            <a:r>
              <a:rPr lang="en-US" sz="2000" i="1" dirty="0" smtClean="0">
                <a:solidFill>
                  <a:srgbClr val="002060"/>
                </a:solidFill>
                <a:latin typeface="Book Antiqua" pitchFamily="18" charset="0"/>
              </a:rPr>
              <a:t>Cola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 открылся спустя 5 лет в Чаттануге (штат Теннесси). Построен он был не Биденхарном, а предпринимателями </a:t>
            </a:r>
            <a:r>
              <a:rPr lang="ru-RU" sz="2000" b="1" dirty="0" smtClean="0">
                <a:solidFill>
                  <a:srgbClr val="002060"/>
                </a:solidFill>
                <a:latin typeface="Book Antiqua" pitchFamily="18" charset="0"/>
              </a:rPr>
              <a:t>Бенджамином Томасом</a:t>
            </a:r>
            <a:r>
              <a:rPr lang="ru-RU" sz="2000" b="1" i="1" dirty="0" smtClean="0">
                <a:solidFill>
                  <a:srgbClr val="002060"/>
                </a:solidFill>
                <a:latin typeface="Book Antiqua" pitchFamily="18" charset="0"/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Book Antiqua" pitchFamily="18" charset="0"/>
              </a:rPr>
              <a:t>Джозефом Уайтхедом</a:t>
            </a:r>
            <a:r>
              <a:rPr lang="ru-RU" sz="2000" b="1" i="1" dirty="0" smtClean="0">
                <a:solidFill>
                  <a:srgbClr val="002060"/>
                </a:solidFill>
                <a:latin typeface="Book Antiqua" pitchFamily="18" charset="0"/>
              </a:rPr>
              <a:t>. </a:t>
            </a:r>
          </a:p>
          <a:p>
            <a:pPr algn="just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		Напиток выходил с конвейера в «</a:t>
            </a:r>
            <a:r>
              <a:rPr lang="ru-RU" sz="2400" b="1" i="1" dirty="0" smtClean="0">
                <a:solidFill>
                  <a:srgbClr val="002060"/>
                </a:solidFill>
                <a:latin typeface="Book Antiqua" pitchFamily="18" charset="0"/>
              </a:rPr>
              <a:t>бутылках Хатчинсона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», названных по фамилии разработчика и производителя. </a:t>
            </a:r>
          </a:p>
          <a:p>
            <a:pPr algn="just"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		Сосуды эти были прозрачными, напоминали пузырьки для лекарств и использовались повсеместно.</a:t>
            </a:r>
          </a:p>
          <a:p>
            <a:pPr>
              <a:lnSpc>
                <a:spcPct val="150000"/>
              </a:lnSpc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3312368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6021288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«Бутылка Хатчинсона»</a:t>
            </a:r>
          </a:p>
          <a:p>
            <a:endParaRPr lang="ru-RU" dirty="0"/>
          </a:p>
        </p:txBody>
      </p:sp>
    </p:spTree>
  </p:cSld>
  <p:clrMapOvr>
    <a:masterClrMapping/>
  </p:clrMapOvr>
  <p:transition advTm="2160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0"/>
            <a:ext cx="4644008" cy="155679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Бутылка Эрла Дина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sz="1600" dirty="0" smtClean="0">
                <a:latin typeface="Book Antiqua" pitchFamily="18" charset="0"/>
              </a:rPr>
              <a:t>		</a:t>
            </a:r>
          </a:p>
          <a:p>
            <a:pPr algn="just">
              <a:buNone/>
            </a:pPr>
            <a:r>
              <a:rPr lang="ru-RU" sz="1600" i="1" dirty="0" smtClean="0">
                <a:latin typeface="Book Antiqua" pitchFamily="18" charset="0"/>
              </a:rPr>
              <a:t>		</a:t>
            </a: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Создать тару оригинального дизайна, которую </a:t>
            </a: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«можно идентифицировать не только в темноте на ощупь, но даже по осколкам на полу»</a:t>
            </a: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, решил первый промышленный производитель напитка </a:t>
            </a: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Бенджамин Томас</a:t>
            </a: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 в целях борьбы с подделками. 	Популярность напитка росла в геометрической прогрессии, и с той же скоростью увеличивалось количество подделок. </a:t>
            </a:r>
          </a:p>
          <a:p>
            <a:pPr algn="just"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		Поэтому было решено  объявить национальный конкурс среди дизайнеров, который выиграла компания «</a:t>
            </a: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Root Glass».</a:t>
            </a:r>
            <a:endParaRPr lang="ru-RU" sz="1800" i="1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		Ее директор поручил работу дизайнеру </a:t>
            </a: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Эрлу Дину </a:t>
            </a: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и менеджеру </a:t>
            </a: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Клайду Эдвардсу</a:t>
            </a: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. </a:t>
            </a:r>
          </a:p>
          <a:p>
            <a:pPr algn="just">
              <a:buNone/>
            </a:pPr>
            <a:r>
              <a:rPr lang="ru-RU" sz="1800" i="1" dirty="0" smtClean="0">
                <a:solidFill>
                  <a:srgbClr val="002060"/>
                </a:solidFill>
                <a:latin typeface="Book Antiqua" pitchFamily="18" charset="0"/>
              </a:rPr>
              <a:t>		Прошло 100 лет, но разработанный и запатентованный  образец  почти не изменился и очень узнаваем.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</a:t>
            </a:r>
          </a:p>
          <a:p>
            <a:pPr algn="just">
              <a:buNone/>
            </a:pPr>
            <a:r>
              <a:rPr lang="ru-RU" sz="1800" dirty="0" smtClean="0">
                <a:latin typeface="Book Antiqua" pitchFamily="18" charset="0"/>
              </a:rPr>
              <a:t>		</a:t>
            </a:r>
          </a:p>
          <a:p>
            <a:pPr>
              <a:buNone/>
            </a:pPr>
            <a:r>
              <a:rPr lang="ru-RU" sz="1800" dirty="0" smtClean="0">
                <a:latin typeface="Book Antiqua" pitchFamily="18" charset="0"/>
              </a:rPr>
              <a:t>   </a:t>
            </a:r>
            <a:endParaRPr lang="ru-RU" sz="1800" dirty="0">
              <a:latin typeface="Book Antiqua" pitchFamily="18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060848"/>
            <a:ext cx="1512168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628800"/>
            <a:ext cx="1728192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788024" y="5229200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Эскиз Дина</a:t>
            </a:r>
            <a:endParaRPr lang="ru-RU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6257" y="5661248"/>
            <a:ext cx="2267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Опытный образец Дина</a:t>
            </a:r>
            <a:endParaRPr lang="ru-RU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advTm="24375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76056" cy="1772816"/>
          </a:xfrm>
        </p:spPr>
        <p:txBody>
          <a:bodyPr/>
          <a:lstStyle/>
          <a:p>
            <a:r>
              <a:rPr lang="ru-RU" sz="40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Упаковка </a:t>
            </a:r>
            <a:br>
              <a:rPr lang="ru-RU" sz="40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0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«Пюр-пак»</a:t>
            </a:r>
            <a:r>
              <a:rPr lang="ru-RU" sz="4000" cap="all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endParaRPr lang="ru-RU" sz="4000" cap="all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1600" dirty="0" smtClean="0">
                <a:latin typeface="Book Antiqua" pitchFamily="18" charset="0"/>
              </a:rPr>
              <a:t>	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ru-RU" sz="1600" dirty="0" smtClean="0">
                <a:latin typeface="Book Antiqua" pitchFamily="18" charset="0"/>
              </a:rPr>
              <a:t>		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19 октября 1915 года </a:t>
            </a:r>
            <a:r>
              <a:rPr lang="ru-RU" sz="2400" b="1" i="1" dirty="0" smtClean="0">
                <a:solidFill>
                  <a:srgbClr val="002060"/>
                </a:solidFill>
                <a:latin typeface="Book Antiqua" pitchFamily="18" charset="0"/>
              </a:rPr>
              <a:t>Джон Ван Уормер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получил патент в патентном ведомстве США на упаковку для жидких продуктов </a:t>
            </a:r>
            <a:r>
              <a:rPr lang="ru-RU" sz="2400" i="1" dirty="0" smtClean="0">
                <a:solidFill>
                  <a:srgbClr val="002060"/>
                </a:solidFill>
                <a:latin typeface="Book Antiqua" pitchFamily="18" charset="0"/>
              </a:rPr>
              <a:t>«Пюр-пак».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Она считается старейшей картонной упаковкой, в которой легко узнать широко используемую в наши дни упаковку «Тетра-пак».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068960"/>
            <a:ext cx="288032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772816"/>
            <a:ext cx="3343275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6165304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 Antiqua" pitchFamily="18" charset="0"/>
              </a:rPr>
              <a:t>Folded-blank box 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 Antiqua" pitchFamily="18" charset="0"/>
              </a:rPr>
              <a:t>Номер патента: US1157462 A</a:t>
            </a:r>
            <a:endParaRPr lang="ru-RU" sz="16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advTm="12422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090663"/>
          </a:xfrm>
          <a:solidFill>
            <a:schemeClr val="accent1">
              <a:lumMod val="7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ИЗОБРЕТЕНИЯ В РОССИИ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5157192"/>
            <a:ext cx="4968552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До 1917 года патент в России назывался </a:t>
            </a:r>
          </a:p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«Царская привилегия» 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88640"/>
            <a:ext cx="8892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«Царь заведует настоящим, исходя из прошлого и имея ввиду будущее»</a:t>
            </a:r>
            <a:r>
              <a:rPr lang="ru-RU" i="1" dirty="0" smtClean="0">
                <a:solidFill>
                  <a:schemeClr val="bg1"/>
                </a:solidFill>
                <a:latin typeface="Book Antiqua" pitchFamily="18" charset="0"/>
              </a:rPr>
              <a:t>	      </a:t>
            </a:r>
            <a:br>
              <a:rPr lang="ru-RU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i="1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i="1" dirty="0" smtClean="0">
                <a:solidFill>
                  <a:schemeClr val="bg1"/>
                </a:solidFill>
                <a:latin typeface="Garamond" pitchFamily="18" charset="0"/>
              </a:rPr>
              <a:t>	        				 Тихомиров</a:t>
            </a:r>
            <a:r>
              <a:rPr lang="en-US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latin typeface="Garamond" pitchFamily="18" charset="0"/>
              </a:rPr>
              <a:t>Л.А</a:t>
            </a:r>
            <a:r>
              <a:rPr lang="ru-RU" sz="2000" i="1" dirty="0" smtClean="0">
                <a:solidFill>
                  <a:schemeClr val="bg1"/>
                </a:solidFill>
                <a:latin typeface="Garamond" pitchFamily="18" charset="0"/>
              </a:rPr>
              <a:t>.</a:t>
            </a:r>
            <a:br>
              <a:rPr lang="ru-RU" sz="2000" i="1" dirty="0" smtClean="0">
                <a:solidFill>
                  <a:schemeClr val="bg1"/>
                </a:solidFill>
                <a:latin typeface="Garamond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70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3"/>
          <p:cNvSpPr>
            <a:spLocks noGrp="1"/>
          </p:cNvSpPr>
          <p:nvPr>
            <p:ph type="title"/>
          </p:nvPr>
        </p:nvSpPr>
        <p:spPr>
          <a:xfrm>
            <a:off x="4860032" y="0"/>
            <a:ext cx="4283968" cy="6858000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ru-RU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СТРУКТУРА ВЫСТАВКИ</a:t>
            </a:r>
          </a:p>
        </p:txBody>
      </p:sp>
      <p:sp>
        <p:nvSpPr>
          <p:cNvPr id="16387" name="Rectangle 16"/>
          <p:cNvSpPr>
            <a:spLocks noGrp="1"/>
          </p:cNvSpPr>
          <p:nvPr>
            <p:ph sz="quarter" idx="2"/>
          </p:nvPr>
        </p:nvSpPr>
        <p:spPr>
          <a:xfrm>
            <a:off x="0" y="-243408"/>
            <a:ext cx="4499992" cy="7101408"/>
          </a:xfrm>
        </p:spPr>
        <p:txBody>
          <a:bodyPr/>
          <a:lstStyle/>
          <a:p>
            <a:pPr eaLnBrk="1" hangingPunct="1">
              <a:buNone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endParaRPr lang="ru-RU" sz="1600" dirty="0" smtClean="0"/>
          </a:p>
          <a:p>
            <a:pPr eaLnBrk="1" hangingPunct="1">
              <a:buNone/>
            </a:pPr>
            <a:r>
              <a:rPr lang="ru-RU" sz="1600" dirty="0" smtClean="0">
                <a:latin typeface="+mj-lt"/>
              </a:rPr>
              <a:t>	</a:t>
            </a:r>
            <a:endParaRPr lang="ru-RU" sz="1800" dirty="0" smtClean="0">
              <a:solidFill>
                <a:schemeClr val="accent2">
                  <a:lumMod val="75000"/>
                </a:schemeClr>
              </a:solidFill>
              <a:latin typeface="+mj-lt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86003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191</a:t>
            </a:r>
            <a:r>
              <a:rPr lang="en-US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5</a:t>
            </a: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 год в истории</a:t>
            </a:r>
          </a:p>
          <a:p>
            <a:pPr eaLnBrk="1" hangingPunct="1">
              <a:buNone/>
            </a:pPr>
            <a:endParaRPr lang="ru-RU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Изобретения военного времени</a:t>
            </a:r>
          </a:p>
          <a:p>
            <a:pPr eaLnBrk="1" hangingPunct="1">
              <a:buNone/>
            </a:pPr>
            <a:endParaRPr lang="ru-RU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Открытие гения – Альберт Эйнштейн</a:t>
            </a:r>
          </a:p>
          <a:p>
            <a:pPr eaLnBrk="1" hangingPunct="1">
              <a:buNone/>
            </a:pPr>
            <a:endParaRPr lang="ru-RU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Изобретения в различных отраслях техники</a:t>
            </a:r>
          </a:p>
          <a:p>
            <a:pPr eaLnBrk="1" hangingPunct="1">
              <a:buNone/>
            </a:pPr>
            <a:endParaRPr lang="ru-RU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  <a:cs typeface="Arial" charset="0"/>
            </a:endParaRPr>
          </a:p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charset="0"/>
              </a:rPr>
              <a:t>Изобретения  в России: «</a:t>
            </a: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Царские Привилегии: Урал, Сибирь и Дальний Восток»</a:t>
            </a: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charset="0"/>
              </a:rPr>
              <a:t> </a:t>
            </a:r>
          </a:p>
          <a:p>
            <a:pPr eaLnBrk="1" hangingPunct="1">
              <a:buNone/>
            </a:pPr>
            <a:endParaRPr lang="ru-RU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  <a:cs typeface="Arial" charset="0"/>
            </a:endParaRPr>
          </a:p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charset="0"/>
              </a:rPr>
              <a:t>Родились изобретатели</a:t>
            </a:r>
            <a:endParaRPr lang="en-US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  <a:cs typeface="Arial" charset="0"/>
            </a:endParaRPr>
          </a:p>
          <a:p>
            <a:endParaRPr lang="en-US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  <a:p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Курьезные изобретения</a:t>
            </a:r>
          </a:p>
          <a:p>
            <a:pPr eaLnBrk="1" hangingPunct="1">
              <a:buNone/>
            </a:pPr>
            <a:endParaRPr lang="ru-RU" sz="2400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  <a:cs typeface="Arial" charset="0"/>
            </a:endParaRPr>
          </a:p>
          <a:p>
            <a:pPr eaLnBrk="1" hangingPunct="1">
              <a:buNone/>
            </a:pPr>
            <a:r>
              <a:rPr lang="ru-RU" sz="2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  <a:cs typeface="Arial" charset="0"/>
              </a:rPr>
              <a:t>Почитайте – это интересно</a:t>
            </a:r>
          </a:p>
        </p:txBody>
      </p:sp>
    </p:spTree>
  </p:cSld>
  <p:clrMapOvr>
    <a:masterClrMapping/>
  </p:clrMapOvr>
  <p:transition advTm="12094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3707904" cy="6858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b="1" i="1" dirty="0" smtClean="0">
              <a:solidFill>
                <a:srgbClr val="3366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800" b="1" i="1" dirty="0" smtClean="0">
              <a:solidFill>
                <a:srgbClr val="3366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hlinkClick r:id="rId3"/>
              </a:rPr>
              <a:t>По материалам тематической цифровой коллекции «Царские привилегии 1899-1917: Урал, Сибирь, Дальний Восток». 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Совместный проект  ГПНТБ СО РАН и Библиотеки Конгресса (США). </a:t>
            </a:r>
            <a:endParaRPr lang="en-US" sz="1800" i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1196753"/>
            <a:ext cx="45365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Царские привилегии , выданные в </a:t>
            </a:r>
          </a:p>
          <a:p>
            <a:pPr algn="ctr"/>
            <a:r>
              <a:rPr lang="ru-RU" sz="4400" b="1" i="1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191</a:t>
            </a:r>
            <a:r>
              <a:rPr lang="en-US" sz="4400" b="1" i="1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5</a:t>
            </a:r>
            <a:r>
              <a:rPr lang="ru-RU" sz="4400" b="1" i="1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 году жителям</a:t>
            </a:r>
            <a:br>
              <a:rPr lang="ru-RU" sz="4400" b="1" i="1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</a:br>
            <a:r>
              <a:rPr lang="ru-RU" sz="4400" b="1" i="1" dirty="0" smtClean="0">
                <a:ln w="1905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itchFamily="34" charset="0"/>
              </a:rPr>
              <a:t>Урала, Сибири и Дальнего Востока</a:t>
            </a:r>
            <a:endParaRPr lang="ru-RU" sz="4400" b="1" dirty="0">
              <a:ln w="1905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384376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485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r>
              <a:rPr lang="ru-RU" sz="2400" baseline="-25000" dirty="0" smtClean="0"/>
              <a:t/>
            </a:r>
            <a:br>
              <a:rPr lang="ru-RU" sz="2400" baseline="-25000" dirty="0" smtClean="0"/>
            </a:br>
            <a:r>
              <a:rPr lang="ru-RU" b="1" i="1" baseline="-25000" dirty="0" smtClean="0">
                <a:solidFill>
                  <a:schemeClr val="bg1"/>
                </a:solidFill>
                <a:latin typeface="Book Antiqua" pitchFamily="18" charset="0"/>
              </a:rPr>
              <a:t>Аппарат для продажи карт при игре в лото.</a:t>
            </a:r>
            <a:br>
              <a:rPr lang="ru-RU" b="1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3100" i="1" baseline="-25000" dirty="0" smtClean="0">
                <a:solidFill>
                  <a:schemeClr val="bg1"/>
                </a:solidFill>
                <a:latin typeface="Book Antiqua" pitchFamily="18" charset="0"/>
              </a:rPr>
              <a:t> Привилегия №</a:t>
            </a:r>
            <a:r>
              <a:rPr lang="en-US" sz="3100" i="1" baseline="-25000" dirty="0" smtClean="0">
                <a:solidFill>
                  <a:schemeClr val="bg1"/>
                </a:solidFill>
                <a:latin typeface="Book Antiqua" pitchFamily="18" charset="0"/>
              </a:rPr>
              <a:t>54966 </a:t>
            </a:r>
            <a:r>
              <a:rPr lang="ru-RU" sz="3100" i="1" baseline="-25000" dirty="0" smtClean="0">
                <a:solidFill>
                  <a:schemeClr val="bg1"/>
                </a:solidFill>
                <a:latin typeface="Book Antiqua" pitchFamily="18" charset="0"/>
              </a:rPr>
              <a:t> коллежского асессора  Г. Иванова, в г. Красноярск,</a:t>
            </a:r>
            <a:br>
              <a:rPr lang="ru-RU" sz="3100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3100" i="1" baseline="-25000" dirty="0" smtClean="0">
                <a:solidFill>
                  <a:schemeClr val="bg1"/>
                </a:solidFill>
                <a:latin typeface="Book Antiqua" pitchFamily="18" charset="0"/>
              </a:rPr>
              <a:t>выданная 31 декабря 1915 года. </a:t>
            </a:r>
            <a:r>
              <a:rPr lang="ru-RU" sz="31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31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31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31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</a:br>
            <a:endParaRPr lang="ru-RU" sz="3100" i="1" baseline="-250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196752"/>
            <a:ext cx="4211960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211960" y="1196752"/>
            <a:ext cx="4932040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8875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baseline="-25000" dirty="0" smtClean="0"/>
              <a:t/>
            </a:r>
            <a:br>
              <a:rPr lang="ru-RU" sz="2000" baseline="-25000" dirty="0" smtClean="0"/>
            </a:br>
            <a:r>
              <a:rPr lang="ru-RU" b="1" i="1" baseline="-25000" dirty="0" smtClean="0">
                <a:solidFill>
                  <a:schemeClr val="bg1"/>
                </a:solidFill>
                <a:latin typeface="Book Antiqua" pitchFamily="18" charset="0"/>
              </a:rPr>
              <a:t>Многокамерный центробежный насос.</a:t>
            </a:r>
            <a:br>
              <a:rPr lang="ru-RU" b="1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200" baseline="-25000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ru-RU" sz="2200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Привилегия №62273 преподавателя Владивостокского Коммерческого </a:t>
            </a:r>
            <a:b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Училища П. Гончарова, в </a:t>
            </a:r>
            <a:r>
              <a:rPr lang="ru-RU" sz="2800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 г.  Владивостоке,</a:t>
            </a:r>
            <a:b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выданная 26 октября 1915 года.</a:t>
            </a:r>
            <a:r>
              <a:rPr lang="ru-RU" sz="28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28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2800" i="1" baseline="-25000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2200" baseline="-25000" dirty="0" smtClean="0">
                <a:latin typeface="Book Antiqua" pitchFamily="18" charset="0"/>
              </a:rPr>
              <a:t/>
            </a:r>
            <a:br>
              <a:rPr lang="ru-RU" sz="2200" baseline="-25000" dirty="0" smtClean="0">
                <a:latin typeface="Book Antiqua" pitchFamily="18" charset="0"/>
              </a:rPr>
            </a:br>
            <a:endParaRPr lang="ru-RU" sz="2200" i="1" dirty="0" smtClean="0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40962" name="Rectangle 5"/>
          <p:cNvSpPr>
            <a:spLocks noGrp="1"/>
          </p:cNvSpPr>
          <p:nvPr>
            <p:ph sz="half" idx="1"/>
          </p:nvPr>
        </p:nvSpPr>
        <p:spPr>
          <a:xfrm>
            <a:off x="0" y="1484312"/>
            <a:ext cx="4495800" cy="4969024"/>
          </a:xfrm>
        </p:spPr>
        <p:txBody>
          <a:bodyPr/>
          <a:lstStyle/>
          <a:p>
            <a:pPr eaLnBrk="1" hangingPunct="1">
              <a:buNone/>
            </a:pPr>
            <a:r>
              <a:rPr lang="ru-RU" sz="1600" dirty="0" smtClean="0"/>
              <a:t>	</a:t>
            </a:r>
          </a:p>
          <a:p>
            <a:pPr eaLnBrk="1" hangingPunct="1"/>
            <a:endParaRPr lang="ru-RU" sz="16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268760"/>
            <a:ext cx="4139952" cy="558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139952" y="1268760"/>
            <a:ext cx="5004048" cy="558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948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484784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aseline="-25000" dirty="0" smtClean="0"/>
              <a:t/>
            </a:r>
            <a:br>
              <a:rPr lang="ru-RU" sz="2000" baseline="-25000" dirty="0" smtClean="0"/>
            </a:br>
            <a:r>
              <a:rPr lang="ru-RU" sz="4000" b="1" i="1" baseline="-25000" dirty="0" smtClean="0">
                <a:solidFill>
                  <a:schemeClr val="bg1"/>
                </a:solidFill>
                <a:latin typeface="Book Antiqua" pitchFamily="18" charset="0"/>
              </a:rPr>
              <a:t>Приспособления для получения рекламных надписей при помощи универсальных букв.</a:t>
            </a:r>
            <a:r>
              <a:rPr lang="ru-RU" sz="2000" baseline="-25000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ru-RU" sz="2000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 Привилегия №</a:t>
            </a:r>
            <a:r>
              <a:rPr lang="en-US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5</a:t>
            </a: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2671 потомственного дворянина  Б. Скворцова, в г. Омске, и мещанина Н. Гольдина в г. Москве ,</a:t>
            </a:r>
            <a:b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  <a:t>выданная 25 декабря 1915 года.</a:t>
            </a:r>
            <a:br>
              <a:rPr lang="ru-RU" sz="2800" i="1" baseline="-250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1800" baseline="-25000" dirty="0" smtClean="0">
                <a:latin typeface="Book Antiqua" pitchFamily="18" charset="0"/>
              </a:rPr>
              <a:t/>
            </a:r>
            <a:br>
              <a:rPr lang="ru-RU" sz="1800" baseline="-25000" dirty="0" smtClean="0">
                <a:latin typeface="Book Antiqua" pitchFamily="18" charset="0"/>
              </a:rPr>
            </a:br>
            <a:endParaRPr lang="ru-RU" sz="1800" i="1" dirty="0" smtClean="0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41986" name="Rectangle 5"/>
          <p:cNvSpPr>
            <a:spLocks noGrp="1"/>
          </p:cNvSpPr>
          <p:nvPr>
            <p:ph sz="half" idx="1"/>
          </p:nvPr>
        </p:nvSpPr>
        <p:spPr>
          <a:xfrm>
            <a:off x="250825" y="1484313"/>
            <a:ext cx="4244975" cy="5113337"/>
          </a:xfrm>
        </p:spPr>
        <p:txBody>
          <a:bodyPr/>
          <a:lstStyle/>
          <a:p>
            <a:pPr eaLnBrk="1" hangingPunct="1">
              <a:buNone/>
            </a:pPr>
            <a:r>
              <a:rPr lang="ru-RU" sz="2000" dirty="0" smtClean="0">
                <a:latin typeface="Arial" charset="0"/>
              </a:rPr>
              <a:t>	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484784"/>
            <a:ext cx="4427984" cy="53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427984" y="1484784"/>
            <a:ext cx="4716016" cy="53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8265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628800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700" b="1" i="1" dirty="0" smtClean="0">
                <a:solidFill>
                  <a:schemeClr val="bg1"/>
                </a:solidFill>
                <a:latin typeface="Book Antiqua" pitchFamily="18" charset="0"/>
              </a:rPr>
              <a:t>Пружинные вагонные весы для взвешивания движущегося подвижного состава без замедления его хода</a:t>
            </a:r>
            <a:r>
              <a:rPr lang="en-US" sz="2700" b="1" i="1" dirty="0" smtClean="0">
                <a:solidFill>
                  <a:schemeClr val="bg1"/>
                </a:solidFill>
                <a:latin typeface="Book Antiqua" pitchFamily="18" charset="0"/>
              </a:rPr>
              <a:t>, </a:t>
            </a:r>
            <a:r>
              <a:rPr lang="ru-RU" sz="2700" b="1" i="1" dirty="0" smtClean="0">
                <a:solidFill>
                  <a:schemeClr val="bg1"/>
                </a:solidFill>
                <a:latin typeface="Book Antiqua" pitchFamily="18" charset="0"/>
              </a:rPr>
              <a:t> с графической записью величины веса.</a:t>
            </a:r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Привилегия № 60721  инженера  Б. Соловейчика, в г. </a:t>
            </a:r>
            <a:r>
              <a:rPr lang="en-US" sz="1800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Екатеринбурге,</a:t>
            </a:r>
            <a:b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выданная  </a:t>
            </a:r>
            <a:r>
              <a:rPr lang="en-US" sz="1800" i="1" dirty="0" smtClean="0">
                <a:solidFill>
                  <a:schemeClr val="bg1"/>
                </a:solidFill>
                <a:latin typeface="Book Antiqua" pitchFamily="18" charset="0"/>
              </a:rPr>
              <a:t>31 </a:t>
            </a: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октября</a:t>
            </a:r>
            <a:r>
              <a:rPr lang="en-US" sz="1800" i="1" dirty="0" smtClean="0">
                <a:solidFill>
                  <a:schemeClr val="bg1"/>
                </a:solidFill>
                <a:latin typeface="Book Antiqua" pitchFamily="18" charset="0"/>
              </a:rPr>
              <a:t> 1915 </a:t>
            </a:r>
            <a:r>
              <a:rPr lang="ru-RU" sz="1800" i="1" dirty="0" smtClean="0">
                <a:latin typeface="Book Antiqua" pitchFamily="18" charset="0"/>
              </a:rPr>
              <a:t/>
            </a:r>
            <a:br>
              <a:rPr lang="ru-RU" sz="1800" i="1" dirty="0" smtClean="0">
                <a:latin typeface="Book Antiqua" pitchFamily="18" charset="0"/>
              </a:rPr>
            </a:br>
            <a:r>
              <a:rPr lang="ru-RU" sz="1800" i="1" dirty="0" smtClean="0">
                <a:latin typeface="Book Antiqua" pitchFamily="18" charset="0"/>
              </a:rPr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i="1" dirty="0" smtClean="0">
              <a:solidFill>
                <a:schemeClr val="bg2"/>
              </a:solidFill>
              <a:latin typeface="Garamond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628800"/>
            <a:ext cx="4283968" cy="52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4283968" y="1628800"/>
            <a:ext cx="4860032" cy="52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7453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latin typeface="Book Antiqua" pitchFamily="18" charset="0"/>
              </a:rPr>
              <a:t>Счетный прибор</a:t>
            </a:r>
            <a:r>
              <a:rPr lang="ru-RU" sz="1800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ru-RU" sz="1800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  <a:t>Привилегия №27859 коллежского секретаря  В. Лавриновича, в г. Владивостоке,</a:t>
            </a:r>
            <a:b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  <a:t> выданная 30 мая 1915 года </a:t>
            </a:r>
            <a:r>
              <a:rPr lang="ru-RU" sz="2000" baseline="-25000" dirty="0" smtClean="0">
                <a:latin typeface="Book Antiqua" pitchFamily="18" charset="0"/>
              </a:rPr>
              <a:t/>
            </a:r>
            <a:br>
              <a:rPr lang="ru-RU" sz="2000" baseline="-25000" dirty="0" smtClean="0">
                <a:latin typeface="Book Antiqua" pitchFamily="18" charset="0"/>
              </a:rPr>
            </a:br>
            <a:endParaRPr lang="ru-RU" sz="2000" i="1" dirty="0" smtClean="0">
              <a:solidFill>
                <a:schemeClr val="bg2"/>
              </a:solidFill>
              <a:latin typeface="Book Antiqua" pitchFamily="18" charset="0"/>
            </a:endParaRPr>
          </a:p>
        </p:txBody>
      </p:sp>
      <p:sp>
        <p:nvSpPr>
          <p:cNvPr id="44034" name="Rectangle 5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641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600" dirty="0" smtClean="0"/>
              <a:t>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196752"/>
            <a:ext cx="4283968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283968" y="1196752"/>
            <a:ext cx="4860032" cy="5661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1704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bg1"/>
                </a:solidFill>
                <a:latin typeface="Book Antiqua" pitchFamily="18" charset="0"/>
              </a:rPr>
              <a:t>Углеприемник, приводимый в действие нагружаемым же паровозом.</a:t>
            </a:r>
            <a:r>
              <a:rPr lang="ru-RU" sz="1800" i="1" dirty="0" smtClean="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1800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2200" i="1" dirty="0" smtClean="0">
                <a:solidFill>
                  <a:schemeClr val="bg1"/>
                </a:solidFill>
                <a:latin typeface="Garamond" pitchFamily="18" charset="0"/>
              </a:rPr>
              <a:t> Привилегия №27763 инженера-технолога Б. Соловейчика на станции Красноярск, Сибирской железной дороги , выданная  27 февраля 1915 года.</a:t>
            </a:r>
          </a:p>
        </p:txBody>
      </p:sp>
      <p:sp>
        <p:nvSpPr>
          <p:cNvPr id="45058" name="Текст 6"/>
          <p:cNvSpPr>
            <a:spLocks noGrp="1"/>
          </p:cNvSpPr>
          <p:nvPr>
            <p:ph sz="half" idx="1"/>
          </p:nvPr>
        </p:nvSpPr>
        <p:spPr>
          <a:xfrm>
            <a:off x="457200" y="1844823"/>
            <a:ext cx="4038600" cy="4680521"/>
          </a:xfrm>
        </p:spPr>
        <p:txBody>
          <a:bodyPr/>
          <a:lstStyle/>
          <a:p>
            <a:pPr eaLnBrk="1" hangingPunct="1">
              <a:buNone/>
            </a:pPr>
            <a:r>
              <a:rPr lang="ru-RU" sz="1600" dirty="0" smtClean="0">
                <a:solidFill>
                  <a:schemeClr val="bg2"/>
                </a:solidFill>
              </a:rPr>
              <a:t>	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556792"/>
            <a:ext cx="3923928" cy="5301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3851920" y="1556792"/>
            <a:ext cx="5292080" cy="5301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6906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bg1"/>
                </a:solidFill>
                <a:latin typeface="Book Antiqua" pitchFamily="18" charset="0"/>
              </a:rPr>
              <a:t>Вертикальная пламенная печь.</a:t>
            </a:r>
            <a:br>
              <a:rPr lang="ru-RU" sz="3600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000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1700" i="1" dirty="0" smtClean="0">
                <a:solidFill>
                  <a:schemeClr val="bg1"/>
                </a:solidFill>
                <a:latin typeface="Book Antiqua" pitchFamily="18" charset="0"/>
              </a:rPr>
              <a:t>Привилегия № 28133 горного инженера Н. Филиппова, на Березовском заводе и инженера-технолога А. Шалабанова на Верх-Нейвинском заводе, Екатеринбургского уезда, Пермской области, </a:t>
            </a:r>
            <a:br>
              <a:rPr lang="ru-RU" sz="1700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1700" i="1" dirty="0" smtClean="0">
                <a:solidFill>
                  <a:schemeClr val="bg1"/>
                </a:solidFill>
                <a:latin typeface="Book Antiqua" pitchFamily="18" charset="0"/>
              </a:rPr>
              <a:t>выданная  17 октября 1915 года.</a:t>
            </a:r>
            <a:endParaRPr lang="ru-RU" sz="1700" b="1" i="1" dirty="0" smtClean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340768"/>
            <a:ext cx="3995936" cy="551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3995936" y="1340768"/>
            <a:ext cx="5148064" cy="551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989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bg1"/>
                </a:solidFill>
                <a:latin typeface="Book Antiqua" pitchFamily="18" charset="0"/>
              </a:rPr>
              <a:t>Защитительное против пробоин приспособление к носу судна.</a:t>
            </a:r>
            <a:br>
              <a:rPr lang="ru-RU" sz="3200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  <a:t> Привилегия № 28059 крестьянина Г. Сурдана в г. Челябинске, </a:t>
            </a:r>
            <a:b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  <a:t>выданная  28 сентября 1915 года.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0" y="1412776"/>
            <a:ext cx="4283968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283968" y="1412776"/>
            <a:ext cx="4860032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7141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xfrm>
            <a:off x="4644008" y="0"/>
            <a:ext cx="4499992" cy="1772816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2"/>
                </a:solidFill>
                <a:latin typeface="Garamond" pitchFamily="18" charset="0"/>
              </a:rPr>
              <a:t> </a:t>
            </a:r>
            <a:r>
              <a:rPr lang="en-US" sz="2000" dirty="0" smtClean="0">
                <a:solidFill>
                  <a:schemeClr val="bg2"/>
                </a:solidFill>
                <a:latin typeface="Garamond" pitchFamily="18" charset="0"/>
              </a:rPr>
              <a:t/>
            </a:r>
            <a:br>
              <a:rPr lang="en-US" sz="2000" dirty="0" smtClean="0">
                <a:solidFill>
                  <a:schemeClr val="bg2"/>
                </a:solidFill>
                <a:latin typeface="Garamond" pitchFamily="18" charset="0"/>
              </a:rPr>
            </a:br>
            <a:r>
              <a:rPr lang="ru-RU" sz="2000" b="1" dirty="0" smtClean="0">
                <a:latin typeface="Garamond" pitchFamily="18" charset="0"/>
              </a:rPr>
              <a:t> 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Женщина, быть может, и не сотворила </a:t>
            </a:r>
            <a:b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ещё ни одного великого изобретения, но зато сотворила всех великих </a:t>
            </a:r>
            <a:r>
              <a:rPr lang="en-US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изобретателей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.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n-US" sz="1600" b="1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en-US" sz="1600" b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  <a:t>Бауржан Тойшибе</a:t>
            </a:r>
            <a:r>
              <a:rPr lang="ru-RU" sz="1800" b="1" i="1" dirty="0" smtClean="0">
                <a:solidFill>
                  <a:schemeClr val="bg1"/>
                </a:solidFill>
                <a:latin typeface="Garamond" pitchFamily="18" charset="0"/>
              </a:rPr>
              <a:t>ков</a:t>
            </a:r>
            <a:r>
              <a:rPr lang="ru-RU" sz="2000" dirty="0" smtClean="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Garamond" pitchFamily="18" charset="0"/>
              </a:rPr>
            </a:br>
            <a:endParaRPr lang="ru-RU" sz="2000" dirty="0" smtClean="0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41986" name="Rectangle 3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1152128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Родились изобретатели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068960"/>
            <a:ext cx="3923928" cy="306896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068960"/>
            <a:ext cx="2880320" cy="316835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481736"/>
            <a:ext cx="2520280" cy="2376264"/>
          </a:xfrm>
          <a:prstGeom prst="rect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478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5" name="Rectangle 7"/>
          <p:cNvSpPr>
            <a:spLocks noGrp="1" noChangeArrowheads="1"/>
          </p:cNvSpPr>
          <p:nvPr>
            <p:ph type="title"/>
          </p:nvPr>
        </p:nvSpPr>
        <p:spPr>
          <a:xfrm>
            <a:off x="329878" y="-315415"/>
            <a:ext cx="8568952" cy="1872207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en-US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Arial" pitchFamily="34" charset="0"/>
              </a:rPr>
              <a:t>1915 </a:t>
            </a: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Arial" pitchFamily="34" charset="0"/>
              </a:rPr>
              <a:t>год в истории</a:t>
            </a:r>
            <a:endParaRPr lang="ru-RU" sz="7200" b="1" dirty="0">
              <a:ln>
                <a:solidFill>
                  <a:schemeClr val="tx2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741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563888" y="1196752"/>
            <a:ext cx="5580112" cy="566124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1000" dirty="0" smtClean="0"/>
              <a:t>		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1000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Второй год Первой мировой войны (1914-1918 гг.) между двумя крупнейшими в то время политическими блоками – Антантой и Центральным блоком, в которую было втянуто 38 стран.</a:t>
            </a:r>
          </a:p>
          <a:p>
            <a:pPr algn="just">
              <a:buNone/>
            </a:pP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		1915 год вошел в историю ожесточенными боями на Западном фронте, где Франция и Германия стремились переломить ситуацию в свою пользу. На Восточном фронте  из-за проблем со снабжением русская армия отступала, потеряв Галицию и Польшу. </a:t>
            </a:r>
          </a:p>
          <a:p>
            <a:pPr algn="just">
              <a:buNone/>
            </a:pPr>
            <a:r>
              <a:rPr lang="ru-RU" sz="1700" dirty="0" smtClean="0">
                <a:solidFill>
                  <a:srgbClr val="002060"/>
                </a:solidFill>
                <a:latin typeface="Book Antiqua" pitchFamily="18" charset="0"/>
              </a:rPr>
              <a:t>		В 1915 году Германия впервые использует химическое оружие, потери от использования которого при первой газовой атаке составили семь-восемь тысяч человек. Многочисленные изобретатели и изобретательские организации  в мире начали активную деятельность по поиску идей и эффективных способов противогазовой защиты.</a:t>
            </a:r>
            <a:endParaRPr lang="en-US" sz="1700" dirty="0" smtClean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1"/>
            <a:ext cx="3563888" cy="51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309320"/>
            <a:ext cx="3563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Карта первой газобаллонной атаки на русском театре военных действий</a:t>
            </a:r>
            <a:endParaRPr lang="ru-RU" sz="14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advTm="28765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 idx="4294967295"/>
          </p:nvPr>
        </p:nvSpPr>
        <p:spPr>
          <a:xfrm>
            <a:off x="3923928" y="0"/>
            <a:ext cx="5220072" cy="1988839"/>
          </a:xfrm>
          <a:noFill/>
          <a:ln>
            <a:noFill/>
          </a:ln>
          <a:scene3d>
            <a:camera prst="orthographicFront"/>
            <a:lightRig rig="soft" dir="tl">
              <a:rot lat="0" lon="0" rev="0"/>
            </a:lightRig>
          </a:scene3d>
          <a:sp3d/>
        </p:spPr>
        <p:txBody>
          <a:bodyPr rtlCol="0">
            <a:noAutofit/>
            <a:flatTx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Раушенбах Борис Викторович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Ленинской и Демидовской премий</a:t>
            </a:r>
          </a:p>
        </p:txBody>
      </p:sp>
      <p:sp>
        <p:nvSpPr>
          <p:cNvPr id="5017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4149080"/>
            <a:ext cx="3923928" cy="208823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110000"/>
              </a:lnSpc>
              <a:buNone/>
            </a:pPr>
            <a:endParaRPr lang="ru-RU" sz="1800" i="1" dirty="0" smtClean="0">
              <a:latin typeface="Garamond" pitchFamily="18" charset="0"/>
            </a:endParaRP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  1915 – 2001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Петроград, Российская империя</a:t>
            </a:r>
          </a:p>
        </p:txBody>
      </p:sp>
      <p:sp>
        <p:nvSpPr>
          <p:cNvPr id="50179" name="Rectangle 4"/>
          <p:cNvSpPr>
            <a:spLocks noGrp="1"/>
          </p:cNvSpPr>
          <p:nvPr>
            <p:ph type="body" sz="half" idx="4294967295"/>
          </p:nvPr>
        </p:nvSpPr>
        <p:spPr>
          <a:xfrm>
            <a:off x="3923928" y="2060848"/>
            <a:ext cx="5220072" cy="4797152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Franklin Gothic Book" pitchFamily="34" charset="0"/>
              </a:rPr>
              <a:t> 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</a:rPr>
              <a:t>     	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</a:rPr>
              <a:t>	</a:t>
            </a:r>
            <a:r>
              <a:rPr lang="ru-RU" sz="1500" b="1" i="1" dirty="0" smtClean="0">
                <a:solidFill>
                  <a:schemeClr val="bg1"/>
                </a:solidFill>
                <a:latin typeface="Book Antiqua" pitchFamily="18" charset="0"/>
              </a:rPr>
              <a:t>Один из основателей космонавтики.</a:t>
            </a:r>
          </a:p>
          <a:p>
            <a:pPr marL="438150" indent="-438150" algn="just" eaLnBrk="1" hangingPunct="1">
              <a:buNone/>
            </a:pPr>
            <a:endParaRPr lang="ru-RU" sz="1500" i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pPr marL="438150" indent="-438150" algn="just" eaLnBrk="1" hangingPunct="1">
              <a:buNone/>
            </a:pPr>
            <a:r>
              <a:rPr lang="ru-RU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</a:t>
            </a:r>
            <a:r>
              <a:rPr lang="en-US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</a:t>
            </a:r>
            <a:r>
              <a:rPr lang="ru-RU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Физик-механик, историк космонавтики, философ, богослов, один из создателей первых российских ракет, позднее – первых систем управления и ориентации космических аппаратов.</a:t>
            </a:r>
          </a:p>
          <a:p>
            <a:pPr marL="438150" indent="-438150" algn="just" eaLnBrk="1" hangingPunct="1">
              <a:buNone/>
            </a:pPr>
            <a:endParaRPr lang="ru-RU" sz="1500" i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pPr marL="438150" indent="-438150" algn="just" eaLnBrk="1" hangingPunct="1">
              <a:buNone/>
            </a:pPr>
            <a:r>
              <a:rPr lang="ru-RU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      </a:t>
            </a:r>
            <a:r>
              <a:rPr lang="en-US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</a:t>
            </a:r>
            <a:r>
              <a:rPr lang="ru-RU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В 1942 -1948 гг. был репрессирован. С 1953 года работал в Московском физико-техническом институте.</a:t>
            </a:r>
          </a:p>
          <a:p>
            <a:pPr marL="438150" indent="-438150" algn="just" eaLnBrk="1" hangingPunct="1">
              <a:buNone/>
            </a:pPr>
            <a:endParaRPr lang="ru-RU" sz="1500" i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pPr marL="438150" indent="-438150" algn="just" eaLnBrk="1" hangingPunct="1">
              <a:buNone/>
            </a:pPr>
            <a:r>
              <a:rPr lang="ru-RU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       </a:t>
            </a:r>
            <a:r>
              <a:rPr lang="en-US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</a:t>
            </a:r>
            <a:r>
              <a:rPr lang="ru-RU" sz="15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Под его руководством созданы системы ориентации и  коррекции полета межпланетных автоматических станций «Марс», «Венера», «зонд», спутников связи «Молния», автоматического и ручного управления космическими кораблями, пилотируемыми человеком. Автор книг </a:t>
            </a:r>
            <a:r>
              <a:rPr lang="ru-RU" sz="15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«Пристрастие» (1997), «Постскриптум» (1999).</a:t>
            </a:r>
          </a:p>
          <a:p>
            <a:pPr marL="438150" indent="-438150" algn="just" eaLnBrk="1" hangingPunct="1">
              <a:buNone/>
            </a:pPr>
            <a:endParaRPr lang="ru-RU" sz="1400" dirty="0" smtClean="0">
              <a:solidFill>
                <a:schemeClr val="bg1"/>
              </a:solidFill>
              <a:latin typeface="Franklin Gothic Book" pitchFamily="34" charset="0"/>
            </a:endParaRPr>
          </a:p>
          <a:p>
            <a:pPr marL="438150" indent="-438150" algn="just" eaLnBrk="1" hangingPunct="1">
              <a:buNone/>
            </a:pPr>
            <a:r>
              <a:rPr lang="ru-RU" sz="1400" dirty="0" smtClean="0">
                <a:solidFill>
                  <a:schemeClr val="bg1"/>
                </a:solidFill>
                <a:latin typeface="Franklin Gothic Book" pitchFamily="34" charset="0"/>
              </a:rPr>
              <a:t>   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23928" cy="378904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Tm="20671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>Книги Бориса Раушенбаха</a:t>
            </a:r>
            <a:b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1600" u="sng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Book Antiqua" pitchFamily="18" charset="0"/>
              </a:rPr>
            </a:br>
            <a:endParaRPr lang="ru-RU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1196752"/>
            <a:ext cx="6552728" cy="547260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		Раушенбах Борис Викторович</a:t>
            </a:r>
            <a:b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	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1800" b="1" u="sng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Пристрастие </a:t>
            </a:r>
            <a:r>
              <a:rPr lang="ru-RU" sz="1800" dirty="0" smtClean="0">
                <a:solidFill>
                  <a:schemeClr val="bg1"/>
                </a:solidFill>
                <a:latin typeface="Book Antiqua" pitchFamily="18" charset="0"/>
              </a:rPr>
              <a:t>: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 монография / Б.В. </a:t>
            </a:r>
            <a:r>
              <a:rPr lang="ru-RU" sz="1800" b="1" dirty="0" smtClean="0">
                <a:solidFill>
                  <a:srgbClr val="FFFF00"/>
                </a:solidFill>
                <a:latin typeface="Book Antiqua" pitchFamily="18" charset="0"/>
              </a:rPr>
              <a:t>Раушенбах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. - Москва : Аграф, 1997. - 428 с. : ил., портр. - (Символы времени).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		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Книга академика РАН, одного из основателей космонавтики, философа, тонкого ценителя искусств  рассказывает  о мировоззрении выдающегося человека, по кругу интересов и талантов близкого людям эпохи Возрождения.</a:t>
            </a:r>
          </a:p>
          <a:p>
            <a:endParaRPr lang="ru-RU" sz="18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	 	</a:t>
            </a:r>
            <a:r>
              <a:rPr lang="ru-RU" sz="1800" b="1" u="sng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Постскриптум 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/ Б.В. </a:t>
            </a:r>
            <a:r>
              <a:rPr lang="ru-RU" sz="1800" b="1" dirty="0" smtClean="0">
                <a:solidFill>
                  <a:srgbClr val="FFFF00"/>
                </a:solidFill>
                <a:latin typeface="Book Antiqua" pitchFamily="18" charset="0"/>
              </a:rPr>
              <a:t>Раушенбах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 ; Лит. запись Сергеевой И. - Москва : Пашков дом, 1999. - 215 с., [24] л. ил : портр.</a:t>
            </a:r>
          </a:p>
          <a:p>
            <a:pPr algn="just">
              <a:buNone/>
            </a:pP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		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Книга воспоминаний широкого диапазона. От массы событий </a:t>
            </a:r>
            <a:r>
              <a:rPr lang="en-US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XX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века – житейских, бытовых впечатлений, биографических событий, включивших в себя и любовь, и «суму», и тюрьму, и работу на Космос, и создание книг о Троице и теории художественной перспективы, - до философских обобщений и размышлений.</a:t>
            </a:r>
            <a:endParaRPr lang="en-US" sz="1600" i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en-US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</a:t>
            </a:r>
            <a:r>
              <a:rPr lang="ru-RU" sz="1600" u="sng" dirty="0" smtClean="0">
                <a:solidFill>
                  <a:schemeClr val="bg1"/>
                </a:solidFill>
                <a:hlinkClick r:id="rId3"/>
              </a:rPr>
              <a:t> </a:t>
            </a:r>
            <a:r>
              <a:rPr lang="ru-RU" sz="1600" b="1" dirty="0" smtClean="0">
                <a:hlinkClick r:id="rId3"/>
              </a:rPr>
              <a:t>Каталог ГПНТБ СО РАН </a:t>
            </a:r>
            <a:endParaRPr lang="ru-RU" sz="1600" b="1" i="1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1872208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77072"/>
            <a:ext cx="18722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0031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5364088" cy="234888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Лифщиц Евгений Михайлович</a:t>
            </a:r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Ленинской  и Сталинской премий, иностранный член Лондонского королевского общества</a:t>
            </a:r>
          </a:p>
        </p:txBody>
      </p:sp>
      <p:sp>
        <p:nvSpPr>
          <p:cNvPr id="51202" name="Rectangle 5"/>
          <p:cNvSpPr>
            <a:spLocks noGrp="1"/>
          </p:cNvSpPr>
          <p:nvPr>
            <p:ph type="body" sz="half" idx="4294967295"/>
          </p:nvPr>
        </p:nvSpPr>
        <p:spPr>
          <a:xfrm>
            <a:off x="5220072" y="5589240"/>
            <a:ext cx="3923928" cy="1268760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1915– 1985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Харьков, Российская империя</a:t>
            </a:r>
          </a:p>
          <a:p>
            <a:pPr eaLnBrk="1" hangingPunct="1">
              <a:lnSpc>
                <a:spcPct val="110000"/>
              </a:lnSpc>
              <a:buFont typeface="Wingdings 2" pitchFamily="18" charset="2"/>
              <a:buNone/>
            </a:pP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 </a:t>
            </a:r>
          </a:p>
        </p:txBody>
      </p:sp>
      <p:sp>
        <p:nvSpPr>
          <p:cNvPr id="51203" name="Rectangle 6"/>
          <p:cNvSpPr>
            <a:spLocks noGrp="1"/>
          </p:cNvSpPr>
          <p:nvPr>
            <p:ph type="body" sz="half" idx="4294967295"/>
          </p:nvPr>
        </p:nvSpPr>
        <p:spPr>
          <a:xfrm>
            <a:off x="0" y="2348880"/>
            <a:ext cx="5148064" cy="4509120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lnSpc>
                <a:spcPct val="80000"/>
              </a:lnSpc>
              <a:buNone/>
            </a:pPr>
            <a:r>
              <a:rPr lang="ru-RU" sz="1600" dirty="0" smtClean="0">
                <a:solidFill>
                  <a:schemeClr val="bg1"/>
                </a:solidFill>
                <a:latin typeface="Georgia" pitchFamily="18" charset="0"/>
              </a:rPr>
              <a:t>        </a:t>
            </a:r>
            <a:r>
              <a:rPr lang="ru-RU" sz="1600" dirty="0" smtClean="0">
                <a:latin typeface="Georgia" pitchFamily="18" charset="0"/>
              </a:rPr>
              <a:t>       </a:t>
            </a:r>
          </a:p>
          <a:p>
            <a:pPr marL="438150" indent="-438150" eaLnBrk="1" hangingPunct="1">
              <a:lnSpc>
                <a:spcPct val="80000"/>
              </a:lnSpc>
              <a:buNone/>
            </a:pPr>
            <a:r>
              <a:rPr lang="ru-RU" sz="1600" dirty="0" smtClean="0">
                <a:latin typeface="Georgia" pitchFamily="18" charset="0"/>
              </a:rPr>
              <a:t>	  	</a:t>
            </a:r>
            <a: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  <a:t>Физик-теоретик.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600" i="1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	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</a:rPr>
              <a:t>	</a:t>
            </a: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Занимался процессами в области физики твердого тела, теории гравитации, космологии. 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Ученик Льва Давидовича Ландау, вместе с ним разработал  теорию доменов в ферромагнетиках и дал уравнение движения магнитного момента (Уравнение Ландау-Лифшица), а также создал «Курс теоретической физики», ставший классическим.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0"/>
            <a:ext cx="3995936" cy="5445224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9203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>
          <a:xfrm>
            <a:off x="1" y="0"/>
            <a:ext cx="3995935" cy="177281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Новиков Михаил Леонтьевич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1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Ленинской премии</a:t>
            </a:r>
          </a:p>
        </p:txBody>
      </p:sp>
      <p:sp>
        <p:nvSpPr>
          <p:cNvPr id="5222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" y="5229200"/>
            <a:ext cx="3995936" cy="16288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endParaRPr lang="ru-RU" sz="1800" i="1" dirty="0" smtClean="0">
              <a:solidFill>
                <a:schemeClr val="accent2"/>
              </a:solidFill>
              <a:latin typeface="Garamond" pitchFamily="18" charset="0"/>
            </a:endParaRP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 – 1957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Иваново-Вознесенск, Шуйского уезда</a:t>
            </a:r>
          </a:p>
          <a:p>
            <a:pPr eaLnBrk="1" hangingPunct="1">
              <a:lnSpc>
                <a:spcPct val="110000"/>
              </a:lnSpc>
            </a:pPr>
            <a:endParaRPr lang="ru-RU" sz="1600" b="1" dirty="0" smtClean="0">
              <a:solidFill>
                <a:srgbClr val="000066"/>
              </a:solidFill>
              <a:latin typeface="Garamond" pitchFamily="18" charset="0"/>
            </a:endParaRPr>
          </a:p>
        </p:txBody>
      </p:sp>
      <p:sp>
        <p:nvSpPr>
          <p:cNvPr id="52227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995936" y="0"/>
            <a:ext cx="5148064" cy="6858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	</a:t>
            </a: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Российский инженер, ученый, изобретатель.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</a:t>
            </a:r>
            <a:r>
              <a:rPr lang="ru-RU" sz="17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Всю жизнь Новиков занимался авиационными двигателями, сделал более 10 важных изобретений в самолетостроении. Главное открытие изобретателя, которое и сейчас используется в мировом машиностроении - зубчатая передача Новикова (1955). 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7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Система зубчатых передач смогла передавать огромные мощности современных двигателей на винт самолета или корабля, на колеса машин.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7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</a:t>
            </a:r>
          </a:p>
          <a:p>
            <a:pPr marL="438150" indent="-438150" algn="just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Franklin Gothic Book" pitchFamily="34" charset="0"/>
              </a:rPr>
              <a:t>	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2664296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24128" y="6381328"/>
            <a:ext cx="341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Book Antiqua" pitchFamily="18" charset="0"/>
              </a:rPr>
              <a:t>Зубчатая передача Новикова</a:t>
            </a:r>
            <a:endParaRPr lang="ru-RU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348375" y="3884873"/>
            <a:ext cx="163182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025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5724128" cy="980728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Альберт Гиорсо </a:t>
            </a:r>
            <a:r>
              <a:rPr lang="ru-RU" sz="4000" dirty="0" smtClean="0">
                <a:latin typeface="Garamond" pitchFamily="18" charset="0"/>
              </a:rPr>
              <a:t/>
            </a:r>
            <a:br>
              <a:rPr lang="ru-RU" sz="4000" dirty="0" smtClean="0">
                <a:latin typeface="Garamond" pitchFamily="18" charset="0"/>
              </a:rPr>
            </a:br>
            <a:endParaRPr lang="ru-RU" sz="2000" dirty="0" smtClean="0"/>
          </a:p>
        </p:txBody>
      </p:sp>
      <p:sp>
        <p:nvSpPr>
          <p:cNvPr id="51202" name="Rectangle 5"/>
          <p:cNvSpPr>
            <a:spLocks noGrp="1"/>
          </p:cNvSpPr>
          <p:nvPr>
            <p:ph type="body" sz="half" idx="4294967295"/>
          </p:nvPr>
        </p:nvSpPr>
        <p:spPr>
          <a:xfrm>
            <a:off x="5652120" y="4725144"/>
            <a:ext cx="3491880" cy="2132856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1915– 2010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Валледжо, Калифорния, США</a:t>
            </a:r>
            <a:endParaRPr lang="ru-RU" sz="20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1203" name="Rectangle 6"/>
          <p:cNvSpPr>
            <a:spLocks noGrp="1"/>
          </p:cNvSpPr>
          <p:nvPr>
            <p:ph type="body" sz="half" idx="4294967295"/>
          </p:nvPr>
        </p:nvSpPr>
        <p:spPr>
          <a:xfrm>
            <a:off x="0" y="692696"/>
            <a:ext cx="5724128" cy="616530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algn="just" eaLnBrk="1" hangingPunct="1">
              <a:buNone/>
            </a:pPr>
            <a:r>
              <a:rPr lang="ru-RU" sz="1600" dirty="0" smtClean="0">
                <a:solidFill>
                  <a:schemeClr val="bg2"/>
                </a:solidFill>
                <a:latin typeface="Georgia" pitchFamily="18" charset="0"/>
              </a:rPr>
              <a:t>         	</a:t>
            </a:r>
            <a:r>
              <a:rPr lang="ru-RU" sz="1400" i="1" dirty="0" smtClean="0">
                <a:solidFill>
                  <a:schemeClr val="bg1"/>
                </a:solidFill>
                <a:latin typeface="Book Antiqua" pitchFamily="18" charset="0"/>
              </a:rPr>
              <a:t>Американский физик и химик, соавтор открытия целого ряда новых химических элементов.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</a:t>
            </a: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Будучи подростком, построил радио схему, превосходившую расстояния для радиоконтактов, которые тогда использовались военными. 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Гиорсо изобрел многочисленные методы и приборы для выделения и описания тяжелых элементов атом за атомом. Ему приписывают реализацию многоканального анализатора и техники отдачи для выделения продуктов реакции, хотя оба эти изобретения были по сути важными расширениями ранее известных идей.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Совместно с другими исследователями участвовал в открытии  12  химических элементов.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	Разработал высокотехнологичную камеру для наблюдения за птицами. Был постоянным сторонником экологических сообществ и организаций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.</a:t>
            </a:r>
          </a:p>
          <a:p>
            <a:pPr marL="438150" indent="-438150" algn="just" eaLnBrk="1" hangingPunct="1">
              <a:lnSpc>
                <a:spcPct val="80000"/>
              </a:lnSpc>
            </a:pP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0"/>
            <a:ext cx="3419872" cy="4149080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Tm="29563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>
          <a:xfrm>
            <a:off x="3995936" y="0"/>
            <a:ext cx="5148063" cy="1988840"/>
          </a:xfrm>
          <a:noFill/>
          <a:ln>
            <a:noFill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Феофилов Петр Петрович</a:t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Сталинской премии, Государственной премии СССР</a:t>
            </a:r>
            <a: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ru-RU" sz="2000" i="1" dirty="0" smtClean="0">
                <a:solidFill>
                  <a:schemeClr val="bg1"/>
                </a:solidFill>
                <a:latin typeface="Book Antiqua" pitchFamily="18" charset="0"/>
              </a:rPr>
            </a:br>
            <a:endParaRPr lang="ru-RU" sz="2000" i="1" dirty="0" smtClean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5222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" y="5229200"/>
            <a:ext cx="3995936" cy="16288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endParaRPr lang="ru-RU" sz="1800" i="1" dirty="0" smtClean="0">
              <a:solidFill>
                <a:schemeClr val="accent2"/>
              </a:solidFill>
              <a:latin typeface="Garamond" pitchFamily="18" charset="0"/>
            </a:endParaRP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 – 2005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Сольвычегодск, Вологодская губерни</a:t>
            </a: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я</a:t>
            </a:r>
          </a:p>
          <a:p>
            <a:pPr eaLnBrk="1" hangingPunct="1">
              <a:lnSpc>
                <a:spcPct val="110000"/>
              </a:lnSpc>
            </a:pPr>
            <a:endParaRPr lang="ru-RU" sz="1600" b="1" dirty="0" smtClean="0">
              <a:solidFill>
                <a:srgbClr val="000066"/>
              </a:solidFill>
              <a:latin typeface="Garamond" pitchFamily="18" charset="0"/>
            </a:endParaRPr>
          </a:p>
        </p:txBody>
      </p:sp>
      <p:sp>
        <p:nvSpPr>
          <p:cNvPr id="52227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995936" y="1772816"/>
            <a:ext cx="5148064" cy="50851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</a:t>
            </a:r>
          </a:p>
          <a:p>
            <a:pPr marL="438150" indent="-438150" algn="just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	</a:t>
            </a: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Ученый в области оптики, спектроскопии конденсированного состояния, квантовой электроники.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2000" i="1" dirty="0" smtClean="0">
                <a:solidFill>
                  <a:schemeClr val="bg2"/>
                </a:solidFill>
                <a:latin typeface="Book Antiqua" pitchFamily="18" charset="0"/>
              </a:rPr>
              <a:t>		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Он первым обнаружил поляризованную люминесценцию кубических кристаллов, разработал метод изучения быстропротекающих процессов, создал новое научное направление -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поляризованную люминесценцию молекул и кристаллов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.</a:t>
            </a:r>
          </a:p>
          <a:p>
            <a:pPr marL="438150" indent="-438150" algn="just" eaLnBrk="1" hangingPunct="1">
              <a:buNone/>
            </a:pP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3995936" cy="50131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5937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6876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Сэр Фред Хойл</a:t>
            </a: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За вклад в науку в 1972 году был возведен в рыцарское достоинство </a:t>
            </a:r>
            <a:r>
              <a:rPr lang="ru-RU" sz="1800" i="1" dirty="0" smtClean="0">
                <a:latin typeface="Book Antiqua" pitchFamily="18" charset="0"/>
              </a:rPr>
              <a:t/>
            </a:r>
            <a:br>
              <a:rPr lang="ru-RU" sz="1800" i="1" dirty="0" smtClean="0">
                <a:latin typeface="Book Antiqua" pitchFamily="18" charset="0"/>
              </a:rPr>
            </a:br>
            <a:endParaRPr lang="ru-RU" sz="1800" i="1" dirty="0" smtClean="0">
              <a:latin typeface="Book Antiqua" pitchFamily="18" charset="0"/>
            </a:endParaRPr>
          </a:p>
        </p:txBody>
      </p:sp>
      <p:sp>
        <p:nvSpPr>
          <p:cNvPr id="51202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499992" y="4797152"/>
            <a:ext cx="4644008" cy="1008112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1915– 2010</a:t>
            </a: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</a:t>
            </a:r>
            <a:r>
              <a:rPr lang="ru-RU" sz="1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hlinkClick r:id="rId3" tooltip="Валледжо (страница отсутствует)"/>
              </a:rPr>
              <a:t> </a:t>
            </a:r>
            <a:endParaRPr lang="ru-RU" sz="1800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 eaLnBrk="1" hangingPunct="1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Бингли , графство Йоркшир</a:t>
            </a:r>
          </a:p>
          <a:p>
            <a:pPr algn="ctr" eaLnBrk="1" hangingPunct="1">
              <a:lnSpc>
                <a:spcPct val="110000"/>
              </a:lnSpc>
              <a:buFont typeface="Wingdings 2" pitchFamily="18" charset="2"/>
              <a:buNone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 </a:t>
            </a:r>
          </a:p>
        </p:txBody>
      </p:sp>
      <p:sp>
        <p:nvSpPr>
          <p:cNvPr id="51203" name="Rectangle 6"/>
          <p:cNvSpPr>
            <a:spLocks noGrp="1"/>
          </p:cNvSpPr>
          <p:nvPr>
            <p:ph type="body" sz="half" idx="4294967295"/>
          </p:nvPr>
        </p:nvSpPr>
        <p:spPr>
          <a:xfrm>
            <a:off x="0" y="1196752"/>
            <a:ext cx="4427984" cy="566124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algn="just" eaLnBrk="1" hangingPunct="1">
              <a:lnSpc>
                <a:spcPct val="80000"/>
              </a:lnSpc>
              <a:buNone/>
            </a:pPr>
            <a:r>
              <a:rPr lang="ru-RU" sz="1600" dirty="0" smtClean="0">
                <a:solidFill>
                  <a:schemeClr val="bg2"/>
                </a:solidFill>
                <a:latin typeface="Georgia" pitchFamily="18" charset="0"/>
              </a:rPr>
              <a:t>         	</a:t>
            </a:r>
            <a:r>
              <a:rPr lang="ru-RU" sz="1600" i="1" dirty="0" smtClean="0">
                <a:solidFill>
                  <a:schemeClr val="bg1"/>
                </a:solidFill>
                <a:latin typeface="Book Antiqua" pitchFamily="18" charset="0"/>
              </a:rPr>
              <a:t>Британский астрофизик, писатель, администратор, драматург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Фред Хойл стал одним из ведущих теоретиков: он создал теорию гравитационной фрагментации разреженного вещества, объясняющую рождение звезд и галактик, а также интенсивно разрабатывал стационарную модель Вселенной . 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Совместно с Мартином Шварцшильдом он изучил заключительные этапы эволюции звезд. Разрабатывал теории различных процессов, происходящих в звездах. 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Помимо более чем двадцати научных и научно-популярных книг, Фред Хойл написал также несколько научно-фантастических романов -</a:t>
            </a:r>
            <a:r>
              <a:rPr lang="ru-RU" sz="1600" i="1" dirty="0" smtClean="0">
                <a:latin typeface="Book Antiqua" pitchFamily="18" charset="0"/>
              </a:rPr>
              <a:t> “Черное облако» (1957), «Оссианский бег» (1958), «Первого октября будет поздно» (1966), «Комета Галлея» (1985). </a:t>
            </a:r>
            <a:endParaRPr lang="ru-RU" sz="1600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438150" indent="-438150" algn="just" eaLnBrk="1" hangingPunct="1">
              <a:buNone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196752"/>
            <a:ext cx="4716016" cy="3573016"/>
          </a:xfrm>
          <a:prstGeom prst="rect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5805265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 smtClean="0">
                <a:solidFill>
                  <a:srgbClr val="FFFF00"/>
                </a:solidFill>
                <a:latin typeface="Book Antiqua" pitchFamily="18" charset="0"/>
              </a:rPr>
              <a:t>	</a:t>
            </a:r>
            <a:r>
              <a:rPr lang="ru-RU" sz="1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Считается, что именно Хойл впервые употребил быстро ставший расхожим термин  </a:t>
            </a:r>
            <a:r>
              <a:rPr lang="ru-RU" sz="1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«Большой Взрыв», </a:t>
            </a:r>
            <a:r>
              <a:rPr lang="ru-RU" sz="16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обозначив им модель, альтернативную его собственной.</a:t>
            </a:r>
            <a:endParaRPr lang="ru-RU" sz="16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625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  <a:latin typeface="Book Antiqua" pitchFamily="18" charset="0"/>
              </a:rPr>
              <a:t>Книги Фреда Хойла и о нем</a:t>
            </a:r>
            <a:br>
              <a:rPr lang="ru-RU" sz="3600" dirty="0" smtClean="0">
                <a:solidFill>
                  <a:srgbClr val="FFFF00"/>
                </a:solidFill>
                <a:latin typeface="Book Antiqua" pitchFamily="18" charset="0"/>
              </a:rPr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836712"/>
            <a:ext cx="7452320" cy="602128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Хойл Ф.</a:t>
            </a:r>
            <a:b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 	Математика эволюции / Ф. Хойл ; пер. с англ. В. и О. Мацарских. - Москва ; Ижевск : </a:t>
            </a:r>
            <a:r>
              <a:rPr lang="en-US" sz="1800" dirty="0" smtClean="0">
                <a:solidFill>
                  <a:srgbClr val="FFFF00"/>
                </a:solidFill>
                <a:latin typeface="Book Antiqua" pitchFamily="18" charset="0"/>
              </a:rPr>
              <a:t>R&amp;C Dynamics, 2012. - 128 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с. : ил. - Имен. указ.: с. 125. - Предм. указ.: с. 127-128. - Пер. изд. : </a:t>
            </a:r>
            <a:r>
              <a:rPr lang="en-US" sz="1800" dirty="0" smtClean="0">
                <a:solidFill>
                  <a:srgbClr val="FFFF00"/>
                </a:solidFill>
                <a:latin typeface="Book Antiqua" pitchFamily="18" charset="0"/>
              </a:rPr>
              <a:t>Mathematics of evolution / F. Hoyle. </a:t>
            </a:r>
            <a:endParaRPr lang="ru-RU" sz="18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</a:t>
            </a: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	В книге подробно, с использованием математического аппарата рассматриваются проблемы естественного отбора, дарвиновской эволюции, популяционной генетики, происхождения жизни, процесса старения. На основе собственного оригинального подхода критически анализируются основы неодарвинизма, а также некоторые выводы классиков популяционной генетики, таких как Р. Фишер, Дж. Холдейн и М. Кимура. Ряд результатов получен автором впервые. Публикация книги вызвала в западной научной прессе неоднозначную реакцию. Представляет интерес для биологов, генетиков и всех, кто интересуется проблемами эволюции и происхождения жизни.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  </a:t>
            </a:r>
          </a:p>
          <a:p>
            <a:pPr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	 </a:t>
            </a: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Мацарский, Виталий Иванович</a:t>
            </a:r>
            <a:b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1800" dirty="0" smtClean="0">
                <a:solidFill>
                  <a:srgbClr val="FFFF00"/>
                </a:solidFill>
                <a:latin typeface="Book Antiqua" pitchFamily="18" charset="0"/>
              </a:rPr>
              <a:t> 	Сэр Фред Хойл и драма идей / В. И. Мацарский. - Москва ; Ижевск : Регулярная и хаотическая динамика, 2015. - 361, [1] с. - Библиогр. Фреда Хойла: с. 347-349. - Библиогр. в примеч. в конце глав. - Предм. указ.: с. 351-361.</a:t>
            </a:r>
            <a:endParaRPr lang="en-US" sz="1800" dirty="0" smtClean="0">
              <a:solidFill>
                <a:srgbClr val="FFFF00"/>
              </a:solidFill>
              <a:latin typeface="Book Antiqua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FFFF00"/>
                </a:solidFill>
                <a:latin typeface="Book Antiqua" pitchFamily="18" charset="0"/>
              </a:rPr>
              <a:t>	</a:t>
            </a:r>
            <a:r>
              <a:rPr lang="ru-RU" sz="1800" b="1" dirty="0" smtClean="0">
                <a:solidFill>
                  <a:schemeClr val="tx1"/>
                </a:solidFill>
                <a:latin typeface="Book Antiqua" pitchFamily="18" charset="0"/>
                <a:hlinkClick r:id="rId3"/>
              </a:rPr>
              <a:t>Каталог ГПНТБ СО РАН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</a:br>
            <a:endParaRPr lang="ru-RU" sz="1800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251521" y="5229199"/>
            <a:ext cx="1152000" cy="156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251520" y="1340768"/>
            <a:ext cx="115212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5343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>
          <a:xfrm>
            <a:off x="3995936" y="0"/>
            <a:ext cx="5148063" cy="1988840"/>
          </a:xfrm>
          <a:noFill/>
          <a:ln>
            <a:noFill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Кочетков Николай Константинович</a:t>
            </a: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Герой Социалистического труда, лауреат Ленинской и Демидовской премий</a:t>
            </a: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ru-RU" sz="22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222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" y="5229200"/>
            <a:ext cx="3995936" cy="16288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endParaRPr lang="ru-RU" sz="1800" i="1" dirty="0" smtClean="0">
              <a:solidFill>
                <a:schemeClr val="accent2"/>
              </a:solidFill>
              <a:latin typeface="Garamond" pitchFamily="18" charset="0"/>
            </a:endParaRP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 – 2005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Москва, Российская империя</a:t>
            </a:r>
          </a:p>
          <a:p>
            <a:pPr eaLnBrk="1" hangingPunct="1">
              <a:lnSpc>
                <a:spcPct val="110000"/>
              </a:lnSpc>
            </a:pPr>
            <a:endParaRPr lang="ru-RU" sz="1600" b="1" dirty="0" smtClean="0">
              <a:solidFill>
                <a:srgbClr val="000066"/>
              </a:solidFill>
              <a:latin typeface="Garamond" pitchFamily="18" charset="0"/>
            </a:endParaRPr>
          </a:p>
        </p:txBody>
      </p:sp>
      <p:sp>
        <p:nvSpPr>
          <p:cNvPr id="52227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995936" y="1772816"/>
            <a:ext cx="5148064" cy="50851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</a:t>
            </a:r>
          </a:p>
          <a:p>
            <a:pPr marL="438150" indent="-438150" algn="just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</a:t>
            </a:r>
            <a:r>
              <a:rPr lang="ru-RU" sz="1800" dirty="0" smtClean="0">
                <a:solidFill>
                  <a:schemeClr val="bg2"/>
                </a:solidFill>
                <a:latin typeface="Franklin Gothic Book" pitchFamily="34" charset="0"/>
              </a:rPr>
              <a:t>	</a:t>
            </a:r>
            <a: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  <a:t>Химик-органик, специалист в области органического синтеза, химии лекарств, веществ и химии природных соединений.</a:t>
            </a:r>
          </a:p>
          <a:p>
            <a:pPr marL="438150" indent="-438150" algn="just" eaLnBrk="1" hangingPunct="1">
              <a:buNone/>
            </a:pPr>
            <a:endParaRPr lang="ru-RU" sz="1800" i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marL="438150" indent="-438150" algn="just" eaLnBrk="1" hangingPunct="1">
              <a:buNone/>
            </a:pP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Окончил Московский институт тонкой химической технологии, был директором Института органической химии им. Зелинского АН СССР. </a:t>
            </a:r>
          </a:p>
          <a:p>
            <a:pPr marL="438150" indent="-438150" algn="just" eaLnBrk="1" hangingPunct="1">
              <a:buNone/>
            </a:pP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Разработал ряд новых методов органического синтеза, синтезировал лекарственные препараты: противотуберкулезные, противосудорожные, противоаллергические и другие.</a:t>
            </a:r>
          </a:p>
          <a:p>
            <a:pPr marL="438150" indent="-438150" algn="just" eaLnBrk="1" hangingPunct="1">
              <a:buNone/>
            </a:pP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3995936" cy="5013176"/>
          </a:xfrm>
          <a:prstGeom prst="rect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636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5364088" cy="1196752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Таубе Генри</a:t>
            </a:r>
            <a:r>
              <a:rPr lang="ru-RU" sz="4000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ru-RU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Нобелевской премии по химии</a:t>
            </a:r>
            <a:r>
              <a:rPr lang="ru-RU" sz="4000" i="1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ru-RU" sz="4000" i="1" dirty="0" smtClean="0">
                <a:solidFill>
                  <a:srgbClr val="FFFF00"/>
                </a:solidFill>
                <a:latin typeface="Book Antiqua" pitchFamily="18" charset="0"/>
              </a:rPr>
            </a:br>
            <a:endParaRPr lang="ru-RU" sz="2000" i="1" dirty="0" smtClean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51202" name="Rectangle 5"/>
          <p:cNvSpPr>
            <a:spLocks noGrp="1"/>
          </p:cNvSpPr>
          <p:nvPr>
            <p:ph type="body" sz="half" idx="4294967295"/>
          </p:nvPr>
        </p:nvSpPr>
        <p:spPr>
          <a:xfrm>
            <a:off x="5364088" y="5157192"/>
            <a:ext cx="3779912" cy="1700808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Годы жизни: 1915– 2005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Место рождения: Ньюдорф, Саскачеван, Канада</a:t>
            </a:r>
          </a:p>
          <a:p>
            <a:pPr algn="ctr" eaLnBrk="1" hangingPunct="1">
              <a:lnSpc>
                <a:spcPct val="110000"/>
              </a:lnSpc>
              <a:buFont typeface="Wingdings 2" pitchFamily="18" charset="2"/>
              <a:buNone/>
            </a:pPr>
            <a:r>
              <a:rPr lang="ru-RU" sz="1800" b="1" i="1" dirty="0" smtClean="0">
                <a:solidFill>
                  <a:schemeClr val="accent2"/>
                </a:solidFill>
                <a:latin typeface="Book Antiqua" pitchFamily="18" charset="0"/>
              </a:rPr>
              <a:t>   </a:t>
            </a:r>
          </a:p>
        </p:txBody>
      </p:sp>
      <p:sp>
        <p:nvSpPr>
          <p:cNvPr id="51203" name="Rectangle 6"/>
          <p:cNvSpPr>
            <a:spLocks noGrp="1"/>
          </p:cNvSpPr>
          <p:nvPr>
            <p:ph type="body" sz="half" idx="4294967295"/>
          </p:nvPr>
        </p:nvSpPr>
        <p:spPr>
          <a:xfrm>
            <a:off x="0" y="980728"/>
            <a:ext cx="5364088" cy="5877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lnSpc>
                <a:spcPct val="80000"/>
              </a:lnSpc>
              <a:buNone/>
            </a:pPr>
            <a:r>
              <a:rPr lang="ru-RU" sz="1600" dirty="0" smtClean="0">
                <a:solidFill>
                  <a:schemeClr val="bg2"/>
                </a:solidFill>
                <a:latin typeface="Georgia" pitchFamily="18" charset="0"/>
              </a:rPr>
              <a:t>        </a:t>
            </a:r>
            <a:r>
              <a:rPr lang="ru-RU" sz="1600" i="1" dirty="0" smtClean="0">
                <a:solidFill>
                  <a:schemeClr val="bg2"/>
                </a:solidFill>
                <a:latin typeface="Book Antiqua" pitchFamily="18" charset="0"/>
              </a:rPr>
              <a:t>		</a:t>
            </a:r>
            <a:r>
              <a:rPr lang="ru-RU" sz="1600" i="1" dirty="0" smtClean="0">
                <a:solidFill>
                  <a:schemeClr val="bg1"/>
                </a:solidFill>
                <a:latin typeface="Book Antiqua" pitchFamily="18" charset="0"/>
              </a:rPr>
              <a:t>Американский химик канадского  происхождения.</a:t>
            </a:r>
          </a:p>
          <a:p>
            <a:pPr marL="438150" indent="-438150" algn="just" eaLnBrk="1" hangingPunct="1">
              <a:buNone/>
            </a:pPr>
            <a:r>
              <a:rPr lang="ru-RU" sz="2000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Занимался механизмом электронного переноса в  окислительно-восстановительных реакциях. </a:t>
            </a:r>
          </a:p>
          <a:p>
            <a:pPr marL="438150" indent="-438150" algn="just" eaLnBrk="1" hangingPunct="1"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		Лауреат Нобелевской премии по химии 1983 года </a:t>
            </a:r>
            <a:r>
              <a:rPr lang="ru-RU" sz="1700" b="1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«за изучение механизмов реакций с переносом электрона, особенно комплексов металлов».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		Сам он признавал, что его работу трудно понять непосвященным. Когда после присуждения Нобелевской премии один из журналистов спросил Таубе на пресс-конференции в Станфордском университете: «Доктор, можете ли вы объяснить так, чтобы нам было понятно, за что вы получили Нобелевскую премию? В чем заключается Ваша работа?» – Таубе ответил: «Нет!» Но затем продолжил: «Ранее в этом году, когда я получил другую премию, меня попросили описать мою работу в двух словах, понятых непосвященным. И я обнаружил, что пишу лекцию по вводному курсу общей химии». 	Этот случай свидетельствует о том, насколько плодотворной была работа Таубе для фундаментальной науки.</a:t>
            </a:r>
            <a:endParaRPr lang="ru-RU" sz="1600" i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0"/>
            <a:ext cx="3779912" cy="4869160"/>
          </a:xfrm>
          <a:prstGeom prst="rect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9453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0" y="-171400"/>
            <a:ext cx="5652120" cy="136815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latin typeface="Georgia" pitchFamily="18" charset="0"/>
              </a:rPr>
              <a:t>		</a:t>
            </a:r>
            <a:br>
              <a:rPr lang="ru-RU" sz="2200" dirty="0" smtClean="0">
                <a:latin typeface="Georgia" pitchFamily="18" charset="0"/>
              </a:rPr>
            </a:b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  «</a:t>
            </a:r>
            <a:r>
              <a:rPr lang="ru-RU" sz="1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Дорога к войне вымощена хорошими изобретениями</a:t>
            </a: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».</a:t>
            </a:r>
            <a:b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		           </a:t>
            </a:r>
            <a:b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		«20, ООО Quips &amp; Quotes»</a:t>
            </a:r>
            <a:b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</a:b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600200"/>
            <a:ext cx="8229600" cy="5257800"/>
          </a:xfrm>
          <a:solidFill>
            <a:srgbClr val="9FA64A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n w="31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Изобретения военного времени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b="1" dirty="0" smtClean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055" name="AutoShape 7" descr="C:\Documents and Settings\%D0%90%D0%B4%D0%BC%D0%B8%D0%BD%D0%B8%D1%81%D1%82%D1%80%D0%B0%D1%82%D0%BE%D1%80\%D0%A0%D0%B0%D0%B1%D0%BE%D1%87%D0%B8%D0%B9 %D1%81%D1%82%D0%BE%D0%BB\1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7" name="AutoShape 9" descr="C:\Documents and Settings\%D0%90%D0%B4%D0%BC%D0%B8%D0%BD%D0%B8%D1%81%D1%82%D1%80%D0%B0%D1%82%D0%BE%D1%80\%D0%A0%D0%B0%D0%B1%D0%BE%D1%87%D0%B8%D0%B9 %D1%81%D1%82%D0%BE%D0%BB\1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140968"/>
            <a:ext cx="6120680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157192"/>
            <a:ext cx="2664296" cy="1700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6324" name="AutoShape 4" descr="file:///C:/DOCUME~1/%D0%90%D0%94%D0%9C%D0%98%D0%9D%D0%98~1/LOCALS~1/Temp/%D0%BA%D0%BD%D0%B8%D0%B3%D0%B8.png"/>
          <p:cNvSpPr>
            <a:spLocks noChangeAspect="1" noChangeArrowheads="1"/>
          </p:cNvSpPr>
          <p:nvPr/>
        </p:nvSpPr>
        <p:spPr bwMode="auto">
          <a:xfrm>
            <a:off x="155575" y="-2628900"/>
            <a:ext cx="9753600" cy="547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6328" name="AutoShape 8" descr="file:///C:/DOCUME~1/%D0%90%D0%94%D0%9C%D0%98%D0%9D%D0%98~1/LOCALS~1/Temp/%D0%BA%D0%BD%D0%B8%D0%B3%D0%B8.png"/>
          <p:cNvSpPr>
            <a:spLocks noChangeAspect="1" noChangeArrowheads="1"/>
          </p:cNvSpPr>
          <p:nvPr/>
        </p:nvSpPr>
        <p:spPr bwMode="auto">
          <a:xfrm>
            <a:off x="155575" y="-2628900"/>
            <a:ext cx="9753600" cy="5476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ransition advTm="3844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>
          <a:xfrm>
            <a:off x="3995936" y="0"/>
            <a:ext cx="5148063" cy="198884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Чарлз Хард Таунс</a:t>
            </a:r>
            <a:b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Нобелевской премии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endParaRPr lang="ru-RU" sz="22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222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" y="5229200"/>
            <a:ext cx="3995936" cy="16288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endParaRPr lang="ru-RU" sz="1800" i="1" dirty="0" smtClean="0">
              <a:solidFill>
                <a:schemeClr val="accent2"/>
              </a:solidFill>
              <a:latin typeface="Garamond" pitchFamily="18" charset="0"/>
            </a:endParaRP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1915 – 2015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рождения: США, Гринвилл, Южная Каролина</a:t>
            </a:r>
          </a:p>
          <a:p>
            <a:pPr eaLnBrk="1" hangingPunct="1">
              <a:lnSpc>
                <a:spcPct val="110000"/>
              </a:lnSpc>
            </a:pPr>
            <a:endParaRPr lang="ru-RU" sz="1600" b="1" dirty="0" smtClean="0">
              <a:solidFill>
                <a:srgbClr val="000066"/>
              </a:solidFill>
              <a:latin typeface="Garamond" pitchFamily="18" charset="0"/>
            </a:endParaRPr>
          </a:p>
        </p:txBody>
      </p:sp>
      <p:sp>
        <p:nvSpPr>
          <p:cNvPr id="52227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995936" y="1772816"/>
            <a:ext cx="5148064" cy="50851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	</a:t>
            </a: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Американский физик.</a:t>
            </a:r>
          </a:p>
          <a:p>
            <a:pPr marL="438150" indent="-438150" algn="just" eaLnBrk="1" hangingPunct="1">
              <a:buNone/>
            </a:pP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Его основные труды посвящены радиоспектроскопии, квантовой электронике, нелинейной оптике, радиоастрономии. Независимо от российских физиков Прохорова А.М. и Басова Н.Г.  он создал первый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квантовый генератор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– мазер на аммиаке (1954).</a:t>
            </a:r>
          </a:p>
          <a:p>
            <a:pPr marL="438150" indent="-438150" algn="just" eaLnBrk="1" hangingPunct="1">
              <a:buNone/>
            </a:pP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		В 1964 году за работы, которые привели к созданию излучателей и усилителей на лазерно-мазерном принципе, Таунс вместе с Басовым и Прохоровым были удостоены Нобелевской премии по физике.</a:t>
            </a:r>
          </a:p>
          <a:p>
            <a:pPr marL="438150" indent="-438150" algn="just" eaLnBrk="1" hangingPunct="1">
              <a:buNone/>
            </a:pPr>
            <a:endParaRPr lang="ru-RU" sz="1800" dirty="0" smtClean="0">
              <a:solidFill>
                <a:schemeClr val="bg2"/>
              </a:solidFill>
              <a:latin typeface="Franklin Gothic Book" pitchFamily="34" charset="0"/>
            </a:endParaRPr>
          </a:p>
          <a:p>
            <a:pPr marL="438150" indent="-438150" algn="just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Franklin Gothic Book" pitchFamily="34" charset="0"/>
              </a:rPr>
              <a:t>	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936" cy="5499398"/>
          </a:xfrm>
          <a:prstGeom prst="rect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9344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 idx="4294967295"/>
          </p:nvPr>
        </p:nvSpPr>
        <p:spPr>
          <a:xfrm>
            <a:off x="3995937" y="0"/>
            <a:ext cx="5148063" cy="184482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Рамзей Норман Фостер</a:t>
            </a: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Лауреат Нобелевской премии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endParaRPr lang="ru-RU" sz="2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222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0" y="4581128"/>
            <a:ext cx="3995936" cy="1368152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  <a:buNone/>
            </a:pPr>
            <a:endParaRPr lang="ru-RU" sz="1800" i="1" dirty="0" smtClean="0">
              <a:solidFill>
                <a:schemeClr val="accent2"/>
              </a:solidFill>
              <a:latin typeface="Garamond" pitchFamily="18" charset="0"/>
            </a:endParaRP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Годы жизни: 1915 – 2011</a:t>
            </a:r>
          </a:p>
          <a:p>
            <a:pPr algn="ctr" eaLnBrk="1" hangingPunct="1">
              <a:lnSpc>
                <a:spcPct val="110000"/>
              </a:lnSpc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Место рождения: США, Вашингтон</a:t>
            </a:r>
          </a:p>
          <a:p>
            <a:pPr eaLnBrk="1" hangingPunct="1">
              <a:lnSpc>
                <a:spcPct val="110000"/>
              </a:lnSpc>
            </a:pPr>
            <a:endParaRPr lang="ru-RU" sz="1600" b="1" dirty="0" smtClean="0">
              <a:solidFill>
                <a:srgbClr val="000066"/>
              </a:solidFill>
              <a:latin typeface="Garamond" pitchFamily="18" charset="0"/>
            </a:endParaRPr>
          </a:p>
        </p:txBody>
      </p:sp>
      <p:sp>
        <p:nvSpPr>
          <p:cNvPr id="52227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995936" y="1772816"/>
            <a:ext cx="5148064" cy="5085184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438150" indent="-438150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Georgia" pitchFamily="18" charset="0"/>
              </a:rPr>
              <a:t>	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</a:rPr>
              <a:t>	</a:t>
            </a: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Американский физик.</a:t>
            </a:r>
          </a:p>
          <a:p>
            <a:pPr marL="438150" indent="-438150" algn="just" eaLnBrk="1" hangingPunct="1">
              <a:lnSpc>
                <a:spcPct val="150000"/>
              </a:lnSpc>
              <a:buNone/>
            </a:pPr>
            <a:r>
              <a:rPr lang="ru-RU" sz="1800" i="1" dirty="0" smtClean="0">
                <a:solidFill>
                  <a:schemeClr val="bg1"/>
                </a:solidFill>
                <a:latin typeface="Book Antiqua" pitchFamily="18" charset="0"/>
              </a:rPr>
              <a:t>		</a:t>
            </a: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Лауреат Нобелевской премии по физике «</a:t>
            </a:r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за изобретение метода разнесенных осциллирующих полей и его использование в водородном мазере и других атомных часах»</a:t>
            </a: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. 	Благодаря этому методу появились водородные стандарты времени и частоты – по сути высокоточные часы, которые используются на космических спутниках и в лабораториях. Кроме этого, его техника стала основой для магнитно-резонансной томографии. </a:t>
            </a:r>
          </a:p>
          <a:p>
            <a:pPr marL="438150" indent="-438150" algn="just" eaLnBrk="1" hangingPunct="1">
              <a:buNone/>
            </a:pPr>
            <a:endParaRPr lang="ru-RU" sz="1800" dirty="0" smtClean="0">
              <a:solidFill>
                <a:schemeClr val="bg2"/>
              </a:solidFill>
              <a:latin typeface="Franklin Gothic Book" pitchFamily="34" charset="0"/>
            </a:endParaRPr>
          </a:p>
          <a:p>
            <a:pPr marL="438150" indent="-438150" algn="just" eaLnBrk="1" hangingPunct="1">
              <a:buNone/>
            </a:pPr>
            <a:r>
              <a:rPr lang="ru-RU" sz="1800" dirty="0" smtClean="0">
                <a:solidFill>
                  <a:schemeClr val="bg2"/>
                </a:solidFill>
                <a:latin typeface="Franklin Gothic Book" pitchFamily="34" charset="0"/>
              </a:rPr>
              <a:t>	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936" cy="4365104"/>
          </a:xfrm>
          <a:prstGeom prst="rect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5141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4293096"/>
            <a:ext cx="9144000" cy="2564904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4800" b="1" dirty="0" smtClean="0">
                <a:ln>
                  <a:solidFill>
                    <a:srgbClr val="605F79"/>
                  </a:solidFill>
                </a:ln>
                <a:solidFill>
                  <a:srgbClr val="FFFF00"/>
                </a:solidFill>
                <a:latin typeface="Cambria Math" pitchFamily="18" charset="0"/>
                <a:ea typeface="Cambria Math" pitchFamily="18" charset="0"/>
              </a:rPr>
              <a:t>КУРЬЕЗНЫЕ ИЗОБРЕТЕНИЯ</a:t>
            </a:r>
            <a:endParaRPr lang="ru-RU" sz="4800" b="1" dirty="0">
              <a:ln>
                <a:solidFill>
                  <a:srgbClr val="605F79"/>
                </a:solidFill>
              </a:ln>
              <a:solidFill>
                <a:srgbClr val="FFFF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10801">
            <a:off x="2388449" y="839303"/>
            <a:ext cx="4076700" cy="3642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7031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lnSpcReduction="10000"/>
          </a:bodyPr>
          <a:lstStyle/>
          <a:p>
            <a:pPr algn="just" eaLnBrk="1" fontAlgn="auto" hangingPunct="1">
              <a:lnSpc>
                <a:spcPct val="160000"/>
              </a:lnSpc>
              <a:spcAft>
                <a:spcPts val="0"/>
              </a:spcAft>
              <a:buNone/>
              <a:defRPr/>
            </a:pPr>
            <a:r>
              <a:rPr lang="ru-RU" sz="1800" b="1" i="1" dirty="0" smtClean="0">
                <a:solidFill>
                  <a:schemeClr val="bg2"/>
                </a:solidFill>
                <a:latin typeface="Georgia" pitchFamily="18" charset="0"/>
                <a:cs typeface="Arial" charset="0"/>
              </a:rPr>
              <a:t> 	</a:t>
            </a:r>
          </a:p>
          <a:p>
            <a:pPr algn="just" eaLnBrk="1" fontAlgn="auto" hangingPunct="1">
              <a:lnSpc>
                <a:spcPct val="160000"/>
              </a:lnSpc>
              <a:spcAft>
                <a:spcPts val="0"/>
              </a:spcAft>
              <a:buNone/>
              <a:defRPr/>
            </a:pPr>
            <a:r>
              <a:rPr lang="ru-RU" sz="2000" dirty="0" smtClean="0">
                <a:latin typeface="Book Antiqua" pitchFamily="18" charset="0"/>
              </a:rPr>
              <a:t>		</a:t>
            </a:r>
            <a:r>
              <a:rPr lang="ru-RU" sz="2000" b="1" i="1" dirty="0" smtClean="0">
                <a:solidFill>
                  <a:srgbClr val="170858"/>
                </a:solidFill>
                <a:latin typeface="Book Antiqua" pitchFamily="18" charset="0"/>
              </a:rPr>
              <a:t>5 февраля 1915 года изобретатель из США </a:t>
            </a:r>
            <a:r>
              <a:rPr lang="ru-RU" sz="2400" b="1" i="1" dirty="0" smtClean="0">
                <a:solidFill>
                  <a:srgbClr val="FFFF00"/>
                </a:solidFill>
                <a:latin typeface="Book Antiqua" pitchFamily="18" charset="0"/>
              </a:rPr>
              <a:t>Ньюэлл Фогг </a:t>
            </a:r>
            <a:r>
              <a:rPr lang="ru-RU" sz="2000" b="1" i="1" dirty="0" smtClean="0">
                <a:solidFill>
                  <a:srgbClr val="170858"/>
                </a:solidFill>
                <a:latin typeface="Book Antiqua" pitchFamily="18" charset="0"/>
              </a:rPr>
              <a:t>предложил добавить хоккейной клюшке скрытые функции. </a:t>
            </a:r>
          </a:p>
          <a:p>
            <a:pPr algn="just" eaLnBrk="1" fontAlgn="auto" hangingPunct="1">
              <a:lnSpc>
                <a:spcPct val="160000"/>
              </a:lnSpc>
              <a:spcAft>
                <a:spcPts val="0"/>
              </a:spcAft>
              <a:buNone/>
              <a:defRPr/>
            </a:pPr>
            <a:r>
              <a:rPr lang="ru-RU" sz="2000" b="1" i="1" dirty="0" smtClean="0">
                <a:solidFill>
                  <a:srgbClr val="170858"/>
                </a:solidFill>
                <a:latin typeface="Book Antiqua" pitchFamily="18" charset="0"/>
              </a:rPr>
              <a:t>		Этот патент  добавил ей веревку, скрытую в рукоятке, с помощью которой можно было вытаскивать провалившихся под лед игроков. Эта идея не прижилась и такие клюшки не поступили в массовое производство.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1052736"/>
            <a:ext cx="3528393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20" y="0"/>
            <a:ext cx="3816424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хоккейная</a:t>
            </a:r>
            <a:r>
              <a:rPr lang="ru-RU" sz="2800" b="1" cap="all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 клюшка</a:t>
            </a:r>
            <a:endParaRPr lang="ru-RU" sz="2800" b="1" cap="all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6198990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 smtClean="0">
                <a:solidFill>
                  <a:srgbClr val="170858"/>
                </a:solidFill>
                <a:latin typeface="Book Antiqua" pitchFamily="18" charset="0"/>
              </a:rPr>
              <a:t>H</a:t>
            </a:r>
            <a:r>
              <a:rPr lang="ru-RU" b="1" i="1" dirty="0" smtClean="0">
                <a:solidFill>
                  <a:srgbClr val="170858"/>
                </a:solidFill>
                <a:latin typeface="Book Antiqua" pitchFamily="18" charset="0"/>
              </a:rPr>
              <a:t>ockey-stick</a:t>
            </a:r>
            <a:endParaRPr lang="en-US" b="1" i="1" dirty="0" smtClean="0">
              <a:solidFill>
                <a:srgbClr val="170858"/>
              </a:solidFill>
              <a:latin typeface="Book Antiqua" pitchFamily="18" charset="0"/>
            </a:endParaRPr>
          </a:p>
          <a:p>
            <a:pPr algn="ctr"/>
            <a:r>
              <a:rPr lang="ru-RU" b="1" i="1" dirty="0" smtClean="0">
                <a:solidFill>
                  <a:srgbClr val="170858"/>
                </a:solidFill>
                <a:latin typeface="Book Antiqua" pitchFamily="18" charset="0"/>
              </a:rPr>
              <a:t>Номер  патента: US1143376 A</a:t>
            </a:r>
            <a:endParaRPr lang="ru-RU" b="1" i="1" dirty="0">
              <a:solidFill>
                <a:srgbClr val="170858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advTm="12625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0"/>
            <a:ext cx="4644008" cy="1417638"/>
          </a:xfrm>
        </p:spPr>
        <p:txBody>
          <a:bodyPr/>
          <a:lstStyle/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ПРИСПОСОБЛЕНИЕ, ИЗВЕЩАЮЩЕЕ ОБ УМЫШЛЕННОМ ОТКРЫВАНИИ ДВЕРЕЙ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algn="just">
              <a:buNone/>
            </a:pPr>
            <a:r>
              <a:rPr lang="ru-RU" sz="1800" dirty="0" smtClean="0"/>
              <a:t>		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		26 октября 1915 года крестьянин из м. Олыка, Дубенского уезда, Волынской губернии  Б. Малек получил привилегию на приспособление, которое извещало об умышленном открывании помещения при помощи прибора с взрывными холостыми патронами. 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		Приспособление прикреплялось к створкам двери и задерживалось во взведенном положении. 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		В специальную коробку закладывались  холостые патроны и закрывались специальным крючком. При открывании двери запускались ударники и ударяли в патроны, производя выстрел.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Book Antiqua" pitchFamily="18" charset="0"/>
              </a:rPr>
              <a:t>		В принципе, патроны могли и не быть холостыми…</a:t>
            </a:r>
            <a:endParaRPr lang="ru-RU" sz="18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68760"/>
            <a:ext cx="3744416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148064" y="6093296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990099"/>
                </a:solidFill>
                <a:latin typeface="Book Antiqua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Book Antiqua" pitchFamily="18" charset="0"/>
              </a:rPr>
              <a:t>Привилегия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Book Antiqua" pitchFamily="18" charset="0"/>
              </a:rPr>
              <a:t>№ 28166, Российская империя</a:t>
            </a:r>
            <a:endParaRPr lang="ru-RU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advTm="22172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2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chemeClr val="bg2"/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ПОЧИТАЙТЕ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-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ЭТО ИНТЕРЕСНО</a:t>
            </a:r>
            <a:r>
              <a:rPr lang="ru-RU" sz="4000" b="1" dirty="0" smtClean="0">
                <a:solidFill>
                  <a:schemeClr val="bg2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chemeClr val="bg2"/>
                </a:solidFill>
                <a:latin typeface="Georgia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hlinkClick r:id="rId3"/>
              </a:rPr>
              <a:t>каталог библиотеки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2857500" cy="440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2276872"/>
            <a:ext cx="3096344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0792" y="1844824"/>
            <a:ext cx="2923208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628800"/>
            <a:ext cx="2933700" cy="492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39552" y="4725144"/>
            <a:ext cx="8064896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Grp="1"/>
          </p:cNvSpPr>
          <p:nvPr>
            <p:ph type="title" idx="4294967295"/>
          </p:nvPr>
        </p:nvSpPr>
        <p:spPr>
          <a:xfrm>
            <a:off x="0" y="1"/>
            <a:ext cx="9144000" cy="1268759"/>
          </a:xfr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НАУЧНЫЕ И ТЕХНИЧЕСКИЕ КНИГИ, ИЗДАННЫЕ В 1915 ГОДУ</a:t>
            </a: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endParaRPr lang="ru-RU" sz="2400" dirty="0" smtClean="0"/>
          </a:p>
        </p:txBody>
      </p:sp>
      <p:sp>
        <p:nvSpPr>
          <p:cNvPr id="39939" name="Rectangle 6"/>
          <p:cNvSpPr>
            <a:spLocks noGrp="1"/>
          </p:cNvSpPr>
          <p:nvPr>
            <p:ph type="body" sz="half" idx="4294967295"/>
          </p:nvPr>
        </p:nvSpPr>
        <p:spPr>
          <a:xfrm>
            <a:off x="1547665" y="1268760"/>
            <a:ext cx="7596335" cy="558924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Шустер, Артур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   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Прогресс физики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[Текст] : монография / А. Шустер ; Пер. В.М. Чулановского, С.Н. Покровского; Под ред. И.И. Боргмана. - Пг. : Естествоиспытатель, 1915. - 167 с.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Калицкий, К.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   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Нефтяные месторождения Шуръ-Су и Камышъ-Баш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и (Ферганская область) [Текст] : сборник / К. Калицкий. - Санкт-Петербург : Тип. Стасюлевича, 1915. - 35 с., [4] л. табл. - (Труды Геол. ком. Новая сер. ; вып.133).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Гриндлер, Б.Ф.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   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Устькаменогорский золоторудный район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[Текст] / Б.Ф. Гриндлер. - Екатеринослав : Исаак Коган, 1915. - 63 с. : табл.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Краткие сведения о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горной промышленности в Приамурском крае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: сборник. - Хабаровск : Тип. канцелярии Приамур. генерал-губернатора, 1915. - 151 с. - (Материалы по изучению Приамурского края ; вып.23).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rgbClr val="170858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dirty="0" smtClean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6324" name="Прямоугольник 3"/>
          <p:cNvSpPr>
            <a:spLocks noChangeArrowheads="1"/>
          </p:cNvSpPr>
          <p:nvPr/>
        </p:nvSpPr>
        <p:spPr bwMode="auto">
          <a:xfrm>
            <a:off x="395288" y="260350"/>
            <a:ext cx="8353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 dirty="0">
              <a:latin typeface="Georgia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900608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80928"/>
            <a:ext cx="900000" cy="1107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149080"/>
            <a:ext cx="900000" cy="1107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5445224"/>
            <a:ext cx="825882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014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НАУЧНО-ПОПУЛЯРНЫЕ И ПОЗНАВАТЕЛЬНЫЕ КНИГИ ОБ ИЗОБРЕТЕНИЯХ И ИЗОБРЕТАТЕЛЯХ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7346" name="Содержимое 5"/>
          <p:cNvSpPr>
            <a:spLocks noGrp="1"/>
          </p:cNvSpPr>
          <p:nvPr>
            <p:ph sz="half" idx="2"/>
          </p:nvPr>
        </p:nvSpPr>
        <p:spPr>
          <a:xfrm>
            <a:off x="1619672" y="1268760"/>
            <a:ext cx="7524328" cy="558924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1400" dirty="0" smtClean="0"/>
              <a:t>	</a:t>
            </a:r>
            <a:endParaRPr lang="en-US" sz="1400" dirty="0" smtClean="0"/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Иванов, Сергей. 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		1000 лет озарений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: удивительные истории простых вещей / Сергей Иванов, 2010. - 228, [3] с.</a:t>
            </a:r>
          </a:p>
          <a:p>
            <a:pPr>
              <a:buNone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Артемов, Владислав Владимирович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 	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Русские ученые и изобретатели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: справочное издание / [Артемов В. В.]. - Москва : Росмэн : Росмэн-пресс, 2004. - 334, [1] с. : ил. ; 23 см. - (Великие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русские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).</a:t>
            </a:r>
          </a:p>
          <a:p>
            <a:pPr>
              <a:buNone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Чекуров М. В. </a:t>
            </a:r>
          </a:p>
          <a:p>
            <a:pPr>
              <a:buNone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		Курьезы истории, действующими лицами которых были монархи, военачальники, министры, дипломаты, ученые, инженеры, изобретатели, литераторы, артисты, медики и прочие реальные лица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: монография / М.В. Чекуров, 1998. - 223 с.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179512" y="1412776"/>
            <a:ext cx="1296144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179512" y="5013176"/>
            <a:ext cx="129614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79512" y="3068960"/>
            <a:ext cx="1296144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857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130425"/>
            <a:ext cx="7848600" cy="2378075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</a:rPr>
            </a:br>
            <a:r>
              <a:rPr lang="ru-RU" sz="2700" b="1" i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Продолжение выставки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/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«Из истории изобретений:100 лет назад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»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/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Изобретения 191</a:t>
            </a:r>
            <a:r>
              <a:rPr lang="en-US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6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года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- смотрите 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в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201</a:t>
            </a:r>
            <a:r>
              <a:rPr lang="en-US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6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 году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/>
            </a:r>
            <a:b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348038" y="-15607"/>
            <a:ext cx="554513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b="1" i="1" dirty="0" smtClean="0">
                <a:solidFill>
                  <a:schemeClr val="bg1"/>
                </a:solidFill>
                <a:latin typeface="Book Antiqua" pitchFamily="18" charset="0"/>
                <a:ea typeface="Times New Roman" pitchFamily="18" charset="0"/>
                <a:cs typeface="Arial" pitchFamily="34" charset="0"/>
              </a:rPr>
              <a:t>«Прямо </a:t>
            </a:r>
            <a:r>
              <a:rPr lang="ru-RU" sz="2000" b="1" i="1" dirty="0">
                <a:solidFill>
                  <a:schemeClr val="bg1"/>
                </a:solidFill>
                <a:latin typeface="Book Antiqua" pitchFamily="18" charset="0"/>
                <a:ea typeface="Times New Roman" pitchFamily="18" charset="0"/>
                <a:cs typeface="Arial" pitchFamily="34" charset="0"/>
              </a:rPr>
              <a:t>трудно поверить, как прекрасно можно обходиться без изобретений 2500 года! </a:t>
            </a:r>
            <a:r>
              <a:rPr lang="ru-RU" sz="2000" b="1" i="1" dirty="0" smtClean="0">
                <a:solidFill>
                  <a:schemeClr val="bg1"/>
                </a:solidFill>
                <a:latin typeface="Book Antiqua" pitchFamily="18" charset="0"/>
                <a:ea typeface="Times New Roman" pitchFamily="18" charset="0"/>
                <a:cs typeface="Arial" pitchFamily="34" charset="0"/>
              </a:rPr>
              <a:t>…»</a:t>
            </a:r>
            <a:r>
              <a:rPr lang="ru-RU" sz="2000" b="1" i="1" dirty="0">
                <a:solidFill>
                  <a:schemeClr val="bg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000" b="1" i="1" dirty="0">
                <a:solidFill>
                  <a:schemeClr val="bg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000" b="1" i="1" dirty="0">
                <a:solidFill>
                  <a:schemeClr val="bg1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			</a:t>
            </a:r>
            <a:r>
              <a:rPr lang="ru-RU" sz="2000" b="1" i="1" dirty="0">
                <a:solidFill>
                  <a:schemeClr val="bg1"/>
                </a:solidFill>
                <a:latin typeface="Book Antiqua" pitchFamily="18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lang="ru-RU" sz="1600" b="1" i="1" dirty="0">
                <a:solidFill>
                  <a:schemeClr val="bg1"/>
                </a:solidFill>
                <a:latin typeface="Book Antiqua" pitchFamily="18" charset="0"/>
                <a:ea typeface="Times New Roman" pitchFamily="18" charset="0"/>
                <a:cs typeface="Arial" pitchFamily="34" charset="0"/>
              </a:rPr>
              <a:t>Курт Тихольский</a:t>
            </a:r>
            <a:endParaRPr lang="ru-RU" sz="1600" b="1" i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5937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51112" y="908720"/>
            <a:ext cx="6877272" cy="518457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Презентация подготовлена Исаковой О.Н., </a:t>
            </a:r>
          </a:p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при участии Самашвили В.В. и Ершовой Т.Н.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Отдел патентно-конъюнктурной информации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искренне благодарит Исакову Марию и Ершова Кирилла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за помощь в создании виртуальной выставки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800" b="1" i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en-US" sz="1800" b="1" i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1400" b="1" i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© ГПНТБ СО РАН,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201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5 г.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© ОПКИ ГПНТБ СО РАН,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201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5 г.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614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067944" y="0"/>
            <a:ext cx="5076056" cy="6858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36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sz="half" idx="1"/>
          </p:nvPr>
        </p:nvSpPr>
        <p:spPr>
          <a:xfrm>
            <a:off x="1" y="188640"/>
            <a:ext cx="4139952" cy="1368152"/>
          </a:xfrm>
        </p:spPr>
        <p:txBody>
          <a:bodyPr rtlCol="0">
            <a:normAutofit/>
          </a:bodyPr>
          <a:lstStyle/>
          <a:p>
            <a:pPr indent="-250825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bg2"/>
                </a:solidFill>
                <a:latin typeface="Georgia" pitchFamily="18" charset="0"/>
              </a:rPr>
              <a:t>		</a:t>
            </a:r>
          </a:p>
        </p:txBody>
      </p:sp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>
          <a:xfrm>
            <a:off x="4067943" y="0"/>
            <a:ext cx="5076057" cy="6858000"/>
          </a:xfrm>
          <a:solidFill>
            <a:srgbClr val="9FA64A"/>
          </a:solidFill>
          <a:ln>
            <a:solidFill>
              <a:srgbClr val="ADD553"/>
            </a:solidFill>
          </a:ln>
        </p:spPr>
        <p:txBody>
          <a:bodyPr rtlCol="0">
            <a:noAutofit/>
          </a:bodyPr>
          <a:lstStyle/>
          <a:p>
            <a:pPr algn="just">
              <a:buNone/>
            </a:pPr>
            <a:r>
              <a:rPr lang="ru-RU" sz="1400" dirty="0" smtClean="0">
                <a:solidFill>
                  <a:srgbClr val="002060"/>
                </a:solidFill>
                <a:latin typeface="Garamond" pitchFamily="18" charset="0"/>
              </a:rPr>
              <a:t>		</a:t>
            </a:r>
            <a:r>
              <a:rPr lang="ru-RU" sz="1700" i="1" dirty="0" smtClean="0">
                <a:solidFill>
                  <a:srgbClr val="002060"/>
                </a:solidFill>
                <a:latin typeface="Book Antiqua" pitchFamily="18" charset="0"/>
              </a:rPr>
              <a:t>31 мая 1915 года Германия впервые использовала газовую атаку на русском  театре военных действий на реке Равке у Воли Шидловской в 3 часов 30 минут дня.   </a:t>
            </a:r>
          </a:p>
          <a:p>
            <a:pPr algn="just">
              <a:buNone/>
            </a:pPr>
            <a:r>
              <a:rPr lang="ru-RU" sz="1700" i="1" dirty="0" smtClean="0">
                <a:solidFill>
                  <a:srgbClr val="002060"/>
                </a:solidFill>
                <a:latin typeface="Book Antiqua" pitchFamily="18" charset="0"/>
              </a:rPr>
              <a:t>		В результате использования газовых снарядов общие потери российских войск на всем участке фронта составили около семи-восьми тысяч человек, из которых в ближайшие сутки умерло около двух тысяч. </a:t>
            </a:r>
          </a:p>
          <a:p>
            <a:pPr algn="just">
              <a:buNone/>
            </a:pPr>
            <a:r>
              <a:rPr lang="ru-RU" sz="1700" i="1" dirty="0" smtClean="0">
                <a:solidFill>
                  <a:srgbClr val="002060"/>
                </a:solidFill>
                <a:latin typeface="Book Antiqua" pitchFamily="18" charset="0"/>
              </a:rPr>
              <a:t>		Вся мировая изобретательская общественность начала лихорадочно искать способы защиты от отравляющих веществ. Рассматривались варианты использования костров, для поднятия отравляющих веществ в верхние слои атмосферы; предлагалось расстреливать облако газа оружейным огнем, рассеивать его взрывами петард, ставить перед окопами пропеллеры, приводимые в движение мощными моторами.</a:t>
            </a:r>
          </a:p>
          <a:p>
            <a:pPr algn="just">
              <a:buNone/>
            </a:pPr>
            <a:r>
              <a:rPr lang="ru-RU" sz="1700" i="1" dirty="0" smtClean="0">
                <a:solidFill>
                  <a:srgbClr val="002060"/>
                </a:solidFill>
                <a:latin typeface="Book Antiqua" pitchFamily="18" charset="0"/>
              </a:rPr>
              <a:t>		К ноябрю 1915 года было уже совершенно ясно, что </a:t>
            </a:r>
            <a:r>
              <a:rPr lang="ru-RU" sz="1700" b="1" dirty="0" smtClean="0">
                <a:solidFill>
                  <a:srgbClr val="002060"/>
                </a:solidFill>
                <a:latin typeface="Book Antiqua" pitchFamily="18" charset="0"/>
              </a:rPr>
              <a:t>уголь</a:t>
            </a:r>
            <a:r>
              <a:rPr lang="ru-RU" sz="1700" i="1" dirty="0" smtClean="0">
                <a:solidFill>
                  <a:srgbClr val="002060"/>
                </a:solidFill>
                <a:latin typeface="Book Antiqua" pitchFamily="18" charset="0"/>
              </a:rPr>
              <a:t> является лучшим средством для защиты от ядовитых газов.  Идея простого угольного противогаза была выдвинута и обоснована химиком</a:t>
            </a:r>
          </a:p>
          <a:p>
            <a:pPr algn="ctr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Aharoni"/>
              </a:rPr>
              <a:t>Николаем Дмитриевичем Зелинским.</a:t>
            </a:r>
          </a:p>
          <a:p>
            <a:pPr>
              <a:buNone/>
            </a:pPr>
            <a:endParaRPr lang="ru-RU" sz="13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r>
              <a:rPr lang="ru-RU" sz="1300" dirty="0" smtClean="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1300" dirty="0" smtClean="0">
                <a:solidFill>
                  <a:schemeClr val="bg1"/>
                </a:solidFill>
                <a:latin typeface="Garamond" pitchFamily="18" charset="0"/>
              </a:rPr>
            </a:br>
            <a:endParaRPr lang="ru-RU" sz="13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chemeClr val="bg1"/>
              </a:solidFill>
              <a:latin typeface="Garamond" pitchFamily="18" charset="0"/>
            </a:endParaRPr>
          </a:p>
          <a:p>
            <a:pPr>
              <a:buNone/>
            </a:pPr>
            <a:endParaRPr lang="ru-RU" sz="1400" dirty="0">
              <a:solidFill>
                <a:schemeClr val="bg1"/>
              </a:solidFill>
              <a:latin typeface="Garamond" pitchFamily="18" charset="0"/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37720"/>
            <a:ext cx="406794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0" y="1"/>
            <a:ext cx="4067944" cy="7694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>
                  <a:solidFill>
                    <a:schemeClr val="tx2">
                      <a:lumMod val="10000"/>
                      <a:lumOff val="9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ПРОТИВОГАЗ</a:t>
            </a:r>
            <a:endParaRPr lang="ru-RU" sz="4400" dirty="0">
              <a:ln>
                <a:solidFill>
                  <a:schemeClr val="tx2">
                    <a:lumMod val="10000"/>
                    <a:lumOff val="9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980728"/>
            <a:ext cx="3528392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Стрелка вниз 12"/>
          <p:cNvSpPr/>
          <p:nvPr/>
        </p:nvSpPr>
        <p:spPr>
          <a:xfrm>
            <a:off x="1475656" y="3284984"/>
            <a:ext cx="936104" cy="978408"/>
          </a:xfrm>
          <a:prstGeom prst="downArrow">
            <a:avLst/>
          </a:prstGeom>
          <a:solidFill>
            <a:srgbClr val="9FA64A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Tm="3981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51520" y="2565401"/>
            <a:ext cx="3312368" cy="3167855"/>
          </a:xfrm>
        </p:spPr>
        <p:txBody>
          <a:bodyPr rtlCol="0">
            <a:normAutofit fontScale="92500" lnSpcReduction="20000"/>
          </a:bodyPr>
          <a:lstStyle/>
          <a:p>
            <a:pPr marL="274320" indent="-25200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i="1" dirty="0" smtClean="0">
                <a:solidFill>
                  <a:schemeClr val="bg2"/>
                </a:solidFill>
                <a:latin typeface="Garamond" pitchFamily="18" charset="0"/>
              </a:rPr>
              <a:t>  	</a:t>
            </a:r>
            <a:endParaRPr lang="ru-RU" sz="2900" i="1" dirty="0">
              <a:solidFill>
                <a:schemeClr val="accent3">
                  <a:lumMod val="60000"/>
                  <a:lumOff val="40000"/>
                </a:schemeClr>
              </a:solidFill>
              <a:latin typeface="Garamond" pitchFamily="18" charset="0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1" y="0"/>
            <a:ext cx="5364088" cy="6858000"/>
          </a:xfrm>
          <a:solidFill>
            <a:srgbClr val="9FA64A"/>
          </a:solidFill>
        </p:spPr>
        <p:txBody>
          <a:bodyPr rtlCol="0">
            <a:normAutofit fontScale="92500" lnSpcReduction="20000"/>
          </a:bodyPr>
          <a:lstStyle/>
          <a:p>
            <a:pPr marL="274320" indent="-288000" eaLnBrk="1" fontAlgn="auto" hangingPunct="1">
              <a:spcAft>
                <a:spcPts val="0"/>
              </a:spcAft>
              <a:buNone/>
              <a:defRPr/>
            </a:pPr>
            <a:r>
              <a:rPr lang="ru-RU" sz="1200" b="1" i="1" dirty="0" smtClean="0">
                <a:solidFill>
                  <a:schemeClr val="bg1"/>
                </a:solidFill>
                <a:latin typeface="Book Antiqua" pitchFamily="18" charset="0"/>
              </a:rPr>
              <a:t>     	</a:t>
            </a:r>
            <a:r>
              <a:rPr lang="ru-RU" sz="1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  </a:t>
            </a:r>
          </a:p>
          <a:p>
            <a:pPr marL="274320" indent="-288000" algn="just"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ru-RU" sz="1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	</a:t>
            </a:r>
            <a: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  <a:t>Русский и советский химик-органик, создатель научной школы, один из основоположников органического катализа и нефтехимии, академик Академии наук СССР , Герой Социалистического Труда, трижды лауреат Сталинской премии</a:t>
            </a:r>
            <a:r>
              <a:rPr lang="ru-RU" sz="1600" b="1" dirty="0" smtClean="0">
                <a:solidFill>
                  <a:schemeClr val="bg1"/>
                </a:solidFill>
                <a:latin typeface="Book Antiqua" pitchFamily="18" charset="0"/>
              </a:rPr>
              <a:t>. </a:t>
            </a:r>
          </a:p>
          <a:p>
            <a:pPr marL="274320" indent="-288000" algn="just" eaLnBrk="1" fontAlgn="auto" hangingPunct="1">
              <a:lnSpc>
                <a:spcPct val="110000"/>
              </a:lnSpc>
              <a:spcAft>
                <a:spcPts val="0"/>
              </a:spcAft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latin typeface="Garamond" pitchFamily="18" charset="0"/>
              </a:rPr>
              <a:t>		</a:t>
            </a: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Широко известны его работы по химии тиофена и аминокислот, стереохимии органических двухосновных кислот, электропроводности в неводных растворах. Но главнейшие его работы относятся к химии углеводородов и органическому катализу.</a:t>
            </a:r>
          </a:p>
          <a:p>
            <a:pPr marL="274320" indent="-288000" algn="just" eaLnBrk="1" fontAlgn="auto" hangingPunct="1">
              <a:lnSpc>
                <a:spcPct val="110000"/>
              </a:lnSpc>
              <a:spcAft>
                <a:spcPts val="0"/>
              </a:spcAft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Особое место занимают работы Зелинского по адсорбции и созданию угольного противогаза (1915), принятого на вооружение во время Первой мировой войны 1914-1918 гг. в русской и союзнических армиях.</a:t>
            </a:r>
          </a:p>
          <a:p>
            <a:pPr marL="274320" indent="-28800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Зелинский не стал патентовать изобретенный им противогаз, считая, что нельзя наживаться на человеческих несчастьях, и Россия передала союзникам право его производства. Единственный сохранившийся экземпляр первого противогаза находится в квартире Зелинского.</a:t>
            </a:r>
          </a:p>
          <a:p>
            <a:pPr marL="274320" indent="-288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274320" indent="-288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274320" indent="-288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274320" indent="-288000" algn="just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  <a:endParaRPr lang="ru-RU" sz="14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5605" name="Прямоугольник 5"/>
          <p:cNvSpPr>
            <a:spLocks noChangeArrowheads="1"/>
          </p:cNvSpPr>
          <p:nvPr/>
        </p:nvSpPr>
        <p:spPr bwMode="auto">
          <a:xfrm>
            <a:off x="5364088" y="5445224"/>
            <a:ext cx="3779912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50825" algn="ctr">
              <a:lnSpc>
                <a:spcPct val="120000"/>
              </a:lnSpc>
            </a:pP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Годы жизни:     </a:t>
            </a:r>
            <a:endParaRPr lang="ru-RU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273050" indent="-250825" algn="ctr">
              <a:lnSpc>
                <a:spcPct val="120000"/>
              </a:lnSpc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6.02.1861 </a:t>
            </a: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–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1.07.1953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marL="273050" indent="-250825" algn="ctr">
              <a:lnSpc>
                <a:spcPct val="120000"/>
              </a:lnSpc>
            </a:pP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Место рождения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: Тирасполь, Херсонская губерния, Россия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292080" y="0"/>
            <a:ext cx="3851920" cy="1484784"/>
          </a:xfrm>
          <a:ln>
            <a:noFill/>
          </a:ln>
        </p:spPr>
        <p:txBody>
          <a:bodyPr/>
          <a:lstStyle/>
          <a:p>
            <a:r>
              <a:rPr lang="ru-RU" sz="24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Зелинский </a:t>
            </a:r>
            <a:br>
              <a:rPr lang="ru-RU" sz="24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Николай Дмитриевич</a:t>
            </a:r>
            <a:br>
              <a:rPr lang="ru-RU" sz="24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2400" b="1" cap="all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805265"/>
            <a:ext cx="1512168" cy="1052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11760" y="6165304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bg1"/>
                </a:solidFill>
                <a:latin typeface="Book Antiqua" pitchFamily="18" charset="0"/>
              </a:rPr>
              <a:t>Н. Д. Зелинский на почтовой марке СССР 1961 года</a:t>
            </a:r>
            <a:endParaRPr lang="ru-RU" sz="1600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700808"/>
            <a:ext cx="2736304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4036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ru-RU" sz="1600" b="1" cap="all" dirty="0" smtClean="0">
                <a:solidFill>
                  <a:schemeClr val="bg1"/>
                </a:solidFill>
              </a:rPr>
              <a:t/>
            </a:r>
            <a:br>
              <a:rPr lang="ru-RU" sz="1600" b="1" cap="all" dirty="0" smtClean="0">
                <a:solidFill>
                  <a:schemeClr val="bg1"/>
                </a:solidFill>
              </a:rPr>
            </a:br>
            <a:endParaRPr lang="ru-RU" sz="16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lum bright="10000" contrast="40000"/>
          </a:blip>
          <a:stretch>
            <a:fillRect/>
          </a:stretch>
        </p:blipFill>
        <p:spPr bwMode="auto">
          <a:xfrm>
            <a:off x="179512" y="836712"/>
            <a:ext cx="3672408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0" name="Rectangle 6"/>
          <p:cNvSpPr>
            <a:spLocks noGrp="1" noChangeArrowheads="1"/>
          </p:cNvSpPr>
          <p:nvPr>
            <p:ph idx="4294967295"/>
          </p:nvPr>
        </p:nvSpPr>
        <p:spPr>
          <a:xfrm>
            <a:off x="4032250" y="1"/>
            <a:ext cx="5111750" cy="6858000"/>
          </a:xfrm>
          <a:solidFill>
            <a:srgbClr val="9FA64A"/>
          </a:solidFill>
        </p:spPr>
        <p:txBody>
          <a:bodyPr rtlCol="0">
            <a:normAutofit fontScale="40000" lnSpcReduction="20000"/>
          </a:bodyPr>
          <a:lstStyle/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ru-RU" sz="1500" i="1" dirty="0" smtClean="0">
              <a:solidFill>
                <a:schemeClr val="bg2"/>
              </a:solidFill>
              <a:latin typeface="Georgia" pitchFamily="18" charset="0"/>
            </a:endParaRPr>
          </a:p>
          <a:p>
            <a:pPr marL="274320" indent="-274320" algn="just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3800" dirty="0" smtClean="0">
                <a:solidFill>
                  <a:schemeClr val="accent2"/>
                </a:solidFill>
                <a:latin typeface="+mj-lt"/>
              </a:rPr>
              <a:t>		</a:t>
            </a:r>
            <a:r>
              <a:rPr lang="ru-RU" sz="4500" dirty="0" smtClean="0">
                <a:solidFill>
                  <a:srgbClr val="002060"/>
                </a:solidFill>
                <a:latin typeface="Book Antiqua" pitchFamily="18" charset="0"/>
              </a:rPr>
              <a:t> 	</a:t>
            </a:r>
          </a:p>
          <a:p>
            <a:pPr marL="274320" indent="-274320" algn="just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4500" i="1" dirty="0" smtClean="0">
                <a:solidFill>
                  <a:srgbClr val="002060"/>
                </a:solidFill>
                <a:latin typeface="Book Antiqua" pitchFamily="18" charset="0"/>
              </a:rPr>
              <a:t>		</a:t>
            </a:r>
            <a:r>
              <a:rPr lang="en-US" sz="4500" i="1" dirty="0" smtClean="0">
                <a:solidFill>
                  <a:srgbClr val="002060"/>
                </a:solidFill>
                <a:latin typeface="Book Antiqua" pitchFamily="18" charset="0"/>
              </a:rPr>
              <a:t>30 </a:t>
            </a:r>
            <a:r>
              <a:rPr lang="ru-RU" sz="4500" i="1" dirty="0" smtClean="0">
                <a:solidFill>
                  <a:srgbClr val="002060"/>
                </a:solidFill>
                <a:latin typeface="Book Antiqua" pitchFamily="18" charset="0"/>
              </a:rPr>
              <a:t>ноября 1915 года </a:t>
            </a:r>
            <a:r>
              <a:rPr lang="ru-RU" sz="4500" i="1" dirty="0" smtClean="0">
                <a:solidFill>
                  <a:schemeClr val="bg1"/>
                </a:solidFill>
                <a:latin typeface="Book Antiqua" pitchFamily="18" charset="0"/>
              </a:rPr>
              <a:t>Сергей Александрович Ульянин</a:t>
            </a:r>
            <a:r>
              <a:rPr lang="ru-RU" sz="4500" i="1" dirty="0" smtClean="0">
                <a:solidFill>
                  <a:srgbClr val="002060"/>
                </a:solidFill>
                <a:latin typeface="Book Antiqua" pitchFamily="18" charset="0"/>
              </a:rPr>
              <a:t> подал заявку на  гироскоп — прибор, который мог измерять изменение углов ориентации того тела, которое было с ним связано. </a:t>
            </a:r>
          </a:p>
          <a:p>
            <a:pPr marL="274320" indent="-274320" algn="just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4500" i="1" dirty="0" smtClean="0">
                <a:solidFill>
                  <a:srgbClr val="002060"/>
                </a:solidFill>
                <a:latin typeface="Book Antiqua" pitchFamily="18" charset="0"/>
              </a:rPr>
              <a:t>		Такое измерение осуществлялось относительно инерциальной системы координат, которая, в свою очередь, была основана на законе сохранения вращательного момента. </a:t>
            </a:r>
          </a:p>
          <a:p>
            <a:pPr marL="274320" indent="-274320" algn="just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4500" i="1" dirty="0" smtClean="0">
                <a:solidFill>
                  <a:srgbClr val="002060"/>
                </a:solidFill>
                <a:latin typeface="Book Antiqua" pitchFamily="18" charset="0"/>
              </a:rPr>
              <a:t>		В итоге Ульянин стал первым изобретателем, который в начале </a:t>
            </a:r>
            <a:r>
              <a:rPr lang="en-US" sz="4500" i="1" dirty="0" smtClean="0">
                <a:solidFill>
                  <a:srgbClr val="002060"/>
                </a:solidFill>
                <a:latin typeface="Book Antiqua" pitchFamily="18" charset="0"/>
              </a:rPr>
              <a:t>XX </a:t>
            </a:r>
            <a:r>
              <a:rPr lang="ru-RU" sz="4500" i="1" dirty="0" smtClean="0">
                <a:solidFill>
                  <a:srgbClr val="002060"/>
                </a:solidFill>
                <a:latin typeface="Book Antiqua" pitchFamily="18" charset="0"/>
              </a:rPr>
              <a:t>века широко применял гироскоп на практике. </a:t>
            </a:r>
          </a:p>
          <a:p>
            <a:pPr marL="274320" indent="-274320" algn="just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endParaRPr lang="ru-RU" sz="45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5157192"/>
            <a:ext cx="4896544" cy="394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74320" indent="-274320" fontAlgn="auto">
              <a:lnSpc>
                <a:spcPct val="120000"/>
              </a:lnSpc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4283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ГИРОСКОП</a:t>
            </a:r>
            <a:endParaRPr lang="ru-RU" sz="5400" b="1" cap="none" spc="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5373215"/>
            <a:ext cx="3744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solidFill>
                  <a:schemeClr val="bg1"/>
                </a:solidFill>
                <a:latin typeface="Book Antiqua" pitchFamily="18" charset="0"/>
              </a:rPr>
              <a:t>Описание Гироскопа</a:t>
            </a:r>
            <a:r>
              <a:rPr lang="ru-RU" cap="all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br>
              <a:rPr lang="ru-RU" cap="all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 привилегии полковника  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С. Ульянина, заявленной 30 ноября 1915 года в г. Петроград 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Номер привилегии: 29425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767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51520" y="2565401"/>
            <a:ext cx="3312368" cy="3167855"/>
          </a:xfrm>
        </p:spPr>
        <p:txBody>
          <a:bodyPr rtlCol="0">
            <a:normAutofit lnSpcReduction="10000"/>
          </a:bodyPr>
          <a:lstStyle/>
          <a:p>
            <a:pPr marL="274320" indent="-25200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i="1" dirty="0" smtClean="0">
                <a:solidFill>
                  <a:schemeClr val="bg2"/>
                </a:solidFill>
                <a:latin typeface="Garamond" pitchFamily="18" charset="0"/>
              </a:rPr>
              <a:t>  	</a:t>
            </a:r>
            <a:endParaRPr lang="ru-RU" sz="2900" i="1" dirty="0">
              <a:solidFill>
                <a:schemeClr val="accent3">
                  <a:lumMod val="60000"/>
                  <a:lumOff val="40000"/>
                </a:schemeClr>
              </a:solidFill>
              <a:latin typeface="Garamond" pitchFamily="18" charset="0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0" y="0"/>
            <a:ext cx="5615607" cy="6858000"/>
          </a:xfrm>
          <a:solidFill>
            <a:srgbClr val="9FA64A"/>
          </a:solidFill>
        </p:spPr>
        <p:txBody>
          <a:bodyPr rtlCol="0">
            <a:normAutofit lnSpcReduction="10000"/>
          </a:bodyPr>
          <a:lstStyle/>
          <a:p>
            <a:pPr marL="274320" indent="-288000" eaLnBrk="1" fontAlgn="auto" hangingPunct="1">
              <a:spcAft>
                <a:spcPts val="0"/>
              </a:spcAft>
              <a:buNone/>
              <a:defRPr/>
            </a:pPr>
            <a:r>
              <a:rPr lang="ru-RU" sz="1200" b="1" i="1" dirty="0" smtClean="0">
                <a:solidFill>
                  <a:schemeClr val="bg1"/>
                </a:solidFill>
                <a:latin typeface="Book Antiqua" pitchFamily="18" charset="0"/>
              </a:rPr>
              <a:t>     	</a:t>
            </a:r>
            <a:endParaRPr lang="ru-RU" sz="1400" b="1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pPr marL="274320" indent="-288000" algn="just" eaLnBrk="1" fontAlgn="auto" hangingPunct="1">
              <a:lnSpc>
                <a:spcPct val="110000"/>
              </a:lnSpc>
              <a:spcAft>
                <a:spcPts val="0"/>
              </a:spcAft>
              <a:buNone/>
              <a:defRPr/>
            </a:pPr>
            <a:r>
              <a:rPr lang="ru-RU" sz="1400" b="1" i="1" dirty="0" smtClean="0">
                <a:solidFill>
                  <a:schemeClr val="bg1"/>
                </a:solidFill>
                <a:latin typeface="Book Antiqua" pitchFamily="18" charset="0"/>
              </a:rPr>
              <a:t>	Российский авиаконструктор, воздухоплаватель, военный летчик.</a:t>
            </a:r>
          </a:p>
          <a:p>
            <a:pPr marL="274320" indent="-288000" algn="just" eaLnBrk="1" fontAlgn="auto" hangingPunct="1">
              <a:spcAft>
                <a:spcPts val="0"/>
              </a:spcAft>
              <a:buNone/>
              <a:defRPr/>
            </a:pPr>
            <a:r>
              <a:rPr lang="ru-RU" sz="1400" dirty="0" smtClean="0">
                <a:solidFill>
                  <a:schemeClr val="bg1"/>
                </a:solidFill>
              </a:rPr>
              <a:t>	</a:t>
            </a:r>
            <a:r>
              <a:rPr lang="ru-RU" sz="1800" dirty="0" smtClean="0">
                <a:solidFill>
                  <a:schemeClr val="bg1"/>
                </a:solidFill>
                <a:latin typeface="Book Antiqua" pitchFamily="18" charset="0"/>
              </a:rPr>
              <a:t>	</a:t>
            </a: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 Блестящий офицер, полковник.  Прекрасно говорил по-французски очень хорошо по-английски, знал немецкий и испанский  языки,  изучал эсперанто. Из потомственных дворян Московской губернии.</a:t>
            </a:r>
          </a:p>
          <a:p>
            <a:pPr marL="274320" indent="-288000" algn="just" eaLnBrk="1" fontAlgn="auto" hangingPunct="1">
              <a:spcAft>
                <a:spcPts val="0"/>
              </a:spcAft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Инициатор практического применения аэрофотосъемки в военном деле, создатель конструкции оригинального разборного самолета. </a:t>
            </a:r>
          </a:p>
          <a:p>
            <a:pPr marL="274320" indent="-288000" algn="just" eaLnBrk="1" fontAlgn="auto" hangingPunct="1">
              <a:spcAft>
                <a:spcPts val="0"/>
              </a:spcAft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10 октября 1915 в манеже Адмиралтейства демонстрировал комиссии Морского ведомства действующую модель «Системы управления движением механизмов на расстоянии». Управляемый по радио катер прошел из Кронштадта в Петергоф. 	Награжден 6 российскими орденами, и 1 иностранной, 2 российскими медалями. 	Скончался 13 октября 1921 года в Лондоне.</a:t>
            </a:r>
            <a:r>
              <a:rPr lang="ru-RU" sz="1800" dirty="0" smtClean="0">
                <a:latin typeface="Book Antiqua" pitchFamily="18" charset="0"/>
              </a:rPr>
              <a:t> </a:t>
            </a:r>
          </a:p>
          <a:p>
            <a:pPr marL="274320" indent="-288000" algn="just" eaLnBrk="1" fontAlgn="auto" hangingPunct="1">
              <a:spcAft>
                <a:spcPts val="0"/>
              </a:spcAft>
              <a:buNone/>
              <a:defRPr/>
            </a:pPr>
            <a:r>
              <a:rPr lang="ru-RU" sz="1800" dirty="0" smtClean="0">
                <a:solidFill>
                  <a:srgbClr val="002060"/>
                </a:solidFill>
                <a:latin typeface="Book Antiqua" pitchFamily="18" charset="0"/>
              </a:rPr>
              <a:t>		Ульянин принес огромную пользу военно-промышленному развитию России, способствовал модернизации ее авиации и флота.</a:t>
            </a:r>
            <a:endParaRPr lang="ru-RU" sz="18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80112" y="0"/>
            <a:ext cx="3563888" cy="1196752"/>
          </a:xfrm>
        </p:spPr>
        <p:txBody>
          <a:bodyPr/>
          <a:lstStyle/>
          <a:p>
            <a:r>
              <a:rPr lang="ru-RU" sz="2400" b="1" cap="all" dirty="0" smtClean="0">
                <a:solidFill>
                  <a:schemeClr val="bg1"/>
                </a:solidFill>
                <a:latin typeface="Georgia" pitchFamily="18" charset="0"/>
              </a:rPr>
              <a:t>Ульянин </a:t>
            </a:r>
            <a:br>
              <a:rPr lang="ru-RU" sz="2400" b="1" cap="all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400" b="1" cap="all" dirty="0" smtClean="0">
                <a:solidFill>
                  <a:schemeClr val="bg1"/>
                </a:solidFill>
                <a:latin typeface="Georgia" pitchFamily="18" charset="0"/>
              </a:rPr>
              <a:t>Сергей Алексеевич</a:t>
            </a:r>
            <a:endParaRPr lang="ru-RU" sz="2400" b="1" cap="all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80112" y="5229200"/>
            <a:ext cx="35638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50825" algn="ctr"/>
            <a:endParaRPr lang="ru-RU" sz="2000" i="1" dirty="0" smtClean="0">
              <a:solidFill>
                <a:schemeClr val="bg1"/>
              </a:solidFill>
              <a:latin typeface="Garamond" pitchFamily="18" charset="0"/>
            </a:endParaRPr>
          </a:p>
          <a:p>
            <a:pPr marL="273050" indent="-250825" algn="ctr"/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Годы жизни:     </a:t>
            </a:r>
          </a:p>
          <a:p>
            <a:pPr marL="273050" indent="-250825" algn="ctr"/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13.09.1871 – 13.10.1921</a:t>
            </a:r>
          </a:p>
          <a:p>
            <a:pPr marL="273050" indent="-250825" algn="ctr"/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Место рождения: </a:t>
            </a:r>
          </a:p>
          <a:p>
            <a:pPr marL="273050" indent="-250825" algn="ctr"/>
            <a:r>
              <a:rPr lang="ru-RU" b="1" i="1" dirty="0" smtClean="0">
                <a:solidFill>
                  <a:schemeClr val="bg1"/>
                </a:solidFill>
                <a:latin typeface="Book Antiqua" pitchFamily="18" charset="0"/>
              </a:rPr>
              <a:t>Москва, Российская империя</a:t>
            </a:r>
            <a:endParaRPr lang="ru-RU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196752"/>
            <a:ext cx="3039144" cy="4176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4028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95936" y="188640"/>
            <a:ext cx="5148064" cy="126876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600" b="1" dirty="0" smtClean="0">
                <a:latin typeface="Book Antiqua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Book Antiqua" pitchFamily="18" charset="0"/>
              </a:rPr>
              <a:t>«</a:t>
            </a:r>
            <a:r>
              <a:rPr lang="ru-RU" sz="1800" b="1" i="1" dirty="0" smtClean="0">
                <a:solidFill>
                  <a:schemeClr val="bg1"/>
                </a:solidFill>
                <a:latin typeface="Book Antiqua" pitchFamily="18" charset="0"/>
              </a:rPr>
              <a:t>Только те, кто предпринимают абсурдные попытки, смогут достичь невозможного».</a:t>
            </a:r>
            <a: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ru-RU" sz="1600" b="1" i="1" dirty="0" smtClean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1600" i="1" dirty="0" smtClean="0">
                <a:solidFill>
                  <a:schemeClr val="bg1"/>
                </a:solidFill>
                <a:latin typeface="Book Antiqua" pitchFamily="18" charset="0"/>
              </a:rPr>
              <a:t>			Альберт Эйнштейн</a:t>
            </a:r>
            <a:endParaRPr lang="ru-RU" sz="1600" b="1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ОТКРЫТИЕ ГЕНИЯ</a:t>
            </a:r>
            <a:endParaRPr lang="ru-RU" sz="48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60" y="2420888"/>
            <a:ext cx="4038600" cy="3602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5210175"/>
            <a:ext cx="3743325" cy="164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2" name="AutoShape 2" descr="C:\Documents and Settings\%D0%90%D0%B4%D0%BC%D0%B8%D0%BD%D0%B8%D1%81%D1%82%D1%80%D0%B0%D1%82%D0%BE%D1%80\%D0%A0%D0%B0%D0%B1%D0%BE%D1%87%D0%B8%D0%B9 %D1%81%D1%82%D0%BE%D0%BB\%D0%B2%D0%B8%D1%80%D1%82%D1%83%D0%B0%D0%BB%D1%8C%D0%BD%D1%8B%D0%B5 %D0%B2%D1%8B%D1%81%D1%82%D0%B0%D0%B2%D0%BA%D0%B8 2015\34543647656578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6084" name="AutoShape 4" descr="C:\Documents and Settings\%D0%90%D0%B4%D0%BC%D0%B8%D0%BD%D0%B8%D1%81%D1%82%D1%80%D0%B0%D1%82%D0%BE%D1%80\%D0%A0%D0%B0%D0%B1%D0%BE%D1%87%D0%B8%D0%B9 %D1%81%D1%82%D0%BE%D0%BB\%D0%B2%D0%B8%D1%80%D1%82%D1%83%D0%B0%D0%BB%D1%8C%D0%BD%D1%8B%D0%B5 %D0%B2%D1%8B%D1%81%D1%82%D0%B0%D0%B2%D0%BA%D0%B8 2015\34543647656578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ransition advTm="9984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Из истории изобретений. 100 лет назад. 1915 год"/>
</p:tagLst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11384</TotalTime>
  <Words>818</Words>
  <Application>Microsoft Office PowerPoint</Application>
  <PresentationFormat>Экран (4:3)</PresentationFormat>
  <Paragraphs>466</Paragraphs>
  <Slides>49</Slides>
  <Notes>49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СТРУКТУРА ВЫСТАВКИ</vt:lpstr>
      <vt:lpstr>  1915 год в истории</vt:lpstr>
      <vt:lpstr>      «Дорога к войне вымощена хорошими изобретениями».                 «20, ООО Quips &amp; Quotes» </vt:lpstr>
      <vt:lpstr>Слайд 5</vt:lpstr>
      <vt:lpstr> Зелинский   Николай Дмитриевич </vt:lpstr>
      <vt:lpstr> </vt:lpstr>
      <vt:lpstr>Ульянин  Сергей Алексеевич</vt:lpstr>
      <vt:lpstr> «Только те, кто предпринимают абсурдные попытки, смогут достичь невозможного».    Альберт Эйнштейн</vt:lpstr>
      <vt:lpstr> АЛЬБЕРТ ЭЙНШТЕЙН Лауреат Нобелевской премии по физике  </vt:lpstr>
      <vt:lpstr>АФОРИЗМЫ ЭЙНШТЕЙНА</vt:lpstr>
      <vt:lpstr> «Найди то, что нужно миру и только потом начинай изобретать». Томас Алва Эдиссон                                                                                                </vt:lpstr>
      <vt:lpstr>НЕОН</vt:lpstr>
      <vt:lpstr> Жорж Клод </vt:lpstr>
      <vt:lpstr>Стеклянная бутылка  Coca-Cola </vt:lpstr>
      <vt:lpstr>Первая заводская бутылка  Coca-Cola </vt:lpstr>
      <vt:lpstr>Бутылка Эрла Дина</vt:lpstr>
      <vt:lpstr>Упаковка  «Пюр-пак» </vt:lpstr>
      <vt:lpstr>ИЗОБРЕТЕНИЯ В РОССИИ</vt:lpstr>
      <vt:lpstr>Слайд 20</vt:lpstr>
      <vt:lpstr> Аппарат для продажи карт при игре в лото.  Привилегия №54966  коллежского асессора  Г. Иванова, в г. Красноярск, выданная 31 декабря 1915 года.   </vt:lpstr>
      <vt:lpstr> Многокамерный центробежный насос.  Привилегия №62273 преподавателя Владивостокского Коммерческого  Училища П. Гончарова, в   г.  Владивостоке, выданная 26 октября 1915 года.   </vt:lpstr>
      <vt:lpstr> Приспособления для получения рекламных надписей при помощи универсальных букв.  Привилегия №52671 потомственного дворянина  Б. Скворцова, в г. Омске, и мещанина Н. Гольдина в г. Москве , выданная 25 декабря 1915 года.  </vt:lpstr>
      <vt:lpstr>   Пружинные вагонные весы для взвешивания движущегося подвижного состава без замедления его хода,  с графической записью величины веса. Привилегия № 60721  инженера  Б. Соловейчика, в г.  Екатеринбурге, выданная  31 октября 1915     </vt:lpstr>
      <vt:lpstr>Счетный прибор Привилегия №27859 коллежского секретаря  В. Лавриновича, в г. Владивостоке,  выданная 30 мая 1915 года  </vt:lpstr>
      <vt:lpstr>Углеприемник, приводимый в действие нагружаемым же паровозом.  Привилегия №27763 инженера-технолога Б. Соловейчика на станции Красноярск, Сибирской железной дороги , выданная  27 февраля 1915 года.</vt:lpstr>
      <vt:lpstr>Вертикальная пламенная печь.  Привилегия № 28133 горного инженера Н. Филиппова, на Березовском заводе и инженера-технолога А. Шалабанова на Верх-Нейвинском заводе, Екатеринбургского уезда, Пермской области,  выданная  17 октября 1915 года.</vt:lpstr>
      <vt:lpstr>Защитительное против пробоин приспособление к носу судна.  Привилегия № 28059 крестьянина Г. Сурдана в г. Челябинске,  выданная  28 сентября 1915 года.</vt:lpstr>
      <vt:lpstr>    Женщина, быть может, и не сотворила  ещё ни одного великого изобретения, но зато сотворила всех великих  изобретателей.  Бауржан Тойшибеков </vt:lpstr>
      <vt:lpstr> Раушенбах Борис Викторович  Лауреат Ленинской и Демидовской премий</vt:lpstr>
      <vt:lpstr>Книги Бориса Раушенбаха   </vt:lpstr>
      <vt:lpstr>Лифщиц Евгений Михайлович Лауреат Ленинской  и Сталинской премий, иностранный член Лондонского королевского общества</vt:lpstr>
      <vt:lpstr> Новиков Михаил Леонтьевич Лауреат Ленинской премии</vt:lpstr>
      <vt:lpstr> Альберт Гиорсо  </vt:lpstr>
      <vt:lpstr>Феофилов Петр Петрович Лауреат Сталинской премии, Государственной премии СССР </vt:lpstr>
      <vt:lpstr>Сэр Фред Хойл За вклад в науку в 1972 году был возведен в рыцарское достоинство  </vt:lpstr>
      <vt:lpstr>Книги Фреда Хойла и о нем </vt:lpstr>
      <vt:lpstr>Кочетков Николай Константинович Герой Социалистического труда, лауреат Ленинской и Демидовской премий </vt:lpstr>
      <vt:lpstr>Таубе Генри Лауреат Нобелевской премии по химии </vt:lpstr>
      <vt:lpstr>Чарлз Хард Таунс Лауреат Нобелевской премии </vt:lpstr>
      <vt:lpstr>Рамзей Норман Фостер Лауреат Нобелевской премии </vt:lpstr>
      <vt:lpstr>КУРЬЕЗНЫЕ ИЗОБРЕТЕНИЯ</vt:lpstr>
      <vt:lpstr>Слайд 43</vt:lpstr>
      <vt:lpstr>ПРИСПОСОБЛЕНИЕ, ИЗВЕЩАЮЩЕЕ ОБ УМЫШЛЕННОМ ОТКРЫВАНИИ ДВЕРЕЙ</vt:lpstr>
      <vt:lpstr> ПОЧИТАЙТЕ  - ЭТО ИНТЕРЕСНО каталог библиотеки</vt:lpstr>
      <vt:lpstr>  НАУЧНЫЕ И ТЕХНИЧЕСКИЕ КНИГИ, ИЗДАННЫЕ В 1915 ГОДУ  </vt:lpstr>
      <vt:lpstr>НАУЧНО-ПОПУЛЯРНЫЕ И ПОЗНАВАТЕЛЬНЫЕ КНИГИ ОБ ИЗОБРЕТЕНИЯХ И ИЗОБРЕТАТЕЛЯХ</vt:lpstr>
      <vt:lpstr> Продолжение выставки  «Из истории изобретений:100 лет назад» Изобретения 1916 года - смотрите в 2016 году  </vt:lpstr>
      <vt:lpstr>Слайд 49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изобретений. 100 лет назад. 1915 год</dc:title>
  <dc:creator>opki</dc:creator>
  <cp:lastModifiedBy>Владелец</cp:lastModifiedBy>
  <cp:revision>1038</cp:revision>
  <dcterms:created xsi:type="dcterms:W3CDTF">2014-02-28T09:48:01Z</dcterms:created>
  <dcterms:modified xsi:type="dcterms:W3CDTF">2015-11-05T05:14:52Z</dcterms:modified>
</cp:coreProperties>
</file>