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60" r:id="rId4"/>
    <p:sldId id="258" r:id="rId5"/>
    <p:sldId id="259" r:id="rId6"/>
    <p:sldId id="262" r:id="rId7"/>
    <p:sldId id="263" r:id="rId8"/>
    <p:sldId id="261" r:id="rId9"/>
  </p:sldIdLst>
  <p:sldSz cx="9144000" cy="6858000" type="screen4x3"/>
  <p:notesSz cx="6858000" cy="9144000"/>
  <p:custDataLst>
    <p:tags r:id="rId11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33CC"/>
    <a:srgbClr val="333399"/>
    <a:srgbClr val="0000FF"/>
    <a:srgbClr val="000066"/>
    <a:srgbClr val="0000CC"/>
    <a:srgbClr val="CC0099"/>
    <a:srgbClr val="800000"/>
    <a:srgbClr val="66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43D428-B841-4901-9AFC-AF153F3CBD72}" type="datetimeFigureOut">
              <a:rPr lang="ru-RU" smtClean="0"/>
              <a:t>29.03.2015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73ADA2-A89B-4375-B20F-8DD0D4ECC56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3ADA2-A89B-4375-B20F-8DD0D4ECC56C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3ADA2-A89B-4375-B20F-8DD0D4ECC56C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3ADA2-A89B-4375-B20F-8DD0D4ECC56C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3ADA2-A89B-4375-B20F-8DD0D4ECC56C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3ADA2-A89B-4375-B20F-8DD0D4ECC56C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3ADA2-A89B-4375-B20F-8DD0D4ECC56C}" type="slidenum">
              <a:rPr lang="ru-RU" smtClean="0"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3ADA2-A89B-4375-B20F-8DD0D4ECC56C}" type="slidenum">
              <a:rPr lang="ru-RU" smtClean="0"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3ADA2-A89B-4375-B20F-8DD0D4ECC56C}" type="slidenum">
              <a:rPr lang="ru-RU" smtClean="0"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980EE1-5A7E-4C0E-B097-7D11CDC35104}" type="datetimeFigureOut">
              <a:rPr lang="ru-RU"/>
              <a:pPr>
                <a:defRPr/>
              </a:pPr>
              <a:t>29.03.2015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06DEFB-AA7D-4956-94A9-4A45A55CAB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15B556-F1CA-4777-9764-F4C91E71B613}" type="datetimeFigureOut">
              <a:rPr lang="ru-RU"/>
              <a:pPr>
                <a:defRPr/>
              </a:pPr>
              <a:t>29.03.2015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E1E100-E703-48EC-B918-B38B82B8C5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9BA53-2033-453F-8AE8-ED198101EBCF}" type="datetimeFigureOut">
              <a:rPr lang="ru-RU"/>
              <a:pPr>
                <a:defRPr/>
              </a:pPr>
              <a:t>29.03.2015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97A91C-B931-4483-BB97-D1441F01FE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6B41DE-5A51-477E-9B27-6EBDE4760719}" type="datetimeFigureOut">
              <a:rPr lang="ru-RU"/>
              <a:pPr>
                <a:defRPr/>
              </a:pPr>
              <a:t>29.03.2015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42F36-E706-4E16-9A1A-35B6FF6C73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66931E-9D56-4CA9-BA2E-40F40C04131B}" type="datetimeFigureOut">
              <a:rPr lang="ru-RU"/>
              <a:pPr>
                <a:defRPr/>
              </a:pPr>
              <a:t>29.03.2015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16E011-D732-4B45-9F8F-AEE97D9D55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3D17C-3DD1-4E36-BC96-4CDDA65DBB41}" type="datetimeFigureOut">
              <a:rPr lang="ru-RU"/>
              <a:pPr>
                <a:defRPr/>
              </a:pPr>
              <a:t>29.03.2015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F697E4-2EFE-43D0-9E71-A8EE682283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59BFF3-26AA-426F-BF77-A332D2F8306B}" type="datetimeFigureOut">
              <a:rPr lang="ru-RU"/>
              <a:pPr>
                <a:defRPr/>
              </a:pPr>
              <a:t>29.03.2015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6A704-B578-4D1A-BCAB-B423323A87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91A8E-745A-4D83-A8A3-4CB7BB12ABED}" type="datetimeFigureOut">
              <a:rPr lang="ru-RU"/>
              <a:pPr>
                <a:defRPr/>
              </a:pPr>
              <a:t>29.03.2015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1EA37D-3065-42B6-9EA7-63FA223B2B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C6C2C-5111-4482-AF7D-92573CBA1E5F}" type="datetimeFigureOut">
              <a:rPr lang="ru-RU"/>
              <a:pPr>
                <a:defRPr/>
              </a:pPr>
              <a:t>29.03.2015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B4DC9-5A66-4CA6-B522-57F8EA274A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91A22-A10A-4545-B0C1-F89D8F2A836C}" type="datetimeFigureOut">
              <a:rPr lang="ru-RU"/>
              <a:pPr>
                <a:defRPr/>
              </a:pPr>
              <a:t>29.03.2015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CEB55D-74D7-4F9A-8B18-FB2C77E95A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37D765-616B-4AFC-B54B-08A017D2146B}" type="datetimeFigureOut">
              <a:rPr lang="ru-RU"/>
              <a:pPr>
                <a:defRPr/>
              </a:pPr>
              <a:t>29.03.2015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B3B6E2-DE80-4A8C-B1AC-F4BBA0CDAD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40312FB-6030-4BB1-93AD-FCB4E699A261}" type="datetimeFigureOut">
              <a:rPr lang="ru-RU"/>
              <a:pPr>
                <a:defRPr/>
              </a:pPr>
              <a:t>29.03.2015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3F3F352-46A9-4FB1-860C-E9A39857E2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jpeg"/><Relationship Id="rId4" Type="http://schemas.openxmlformats.org/officeDocument/2006/relationships/hyperlink" Target="http://nado.znate.ru/%D0%91%D1%8B%D0%BA%D0%BE%D0%B2%D1%81%D0%BA%D0%B8%D0%B9_%D0%9B%D0%B5%D0%B2_%D0%A3%D1%81%D1%82%D0%B8%D0%BD%D0%BE%D0%B2%D0%B8%D1%87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Abstract Free Wallpaper with 1680x1050 Resolution_High Definition Wallpapers Widescreen LCD Desktop Wallpaper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539750" y="404813"/>
            <a:ext cx="7918450" cy="360045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Знаменательные даты  по библиотековедению, </a:t>
            </a:r>
            <a:r>
              <a:rPr lang="ru-RU" sz="54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библиографоведению</a:t>
            </a:r>
            <a:r>
              <a:rPr lang="ru-RU" sz="54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                   и книговедению</a:t>
            </a:r>
            <a:endParaRPr lang="ru-RU" sz="5400" dirty="0">
              <a:solidFill>
                <a:srgbClr val="0000CC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555875" y="3933825"/>
            <a:ext cx="4176713" cy="1079500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апрель 201</a:t>
            </a:r>
            <a:r>
              <a:rPr lang="en-US" sz="4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5</a:t>
            </a:r>
            <a:r>
              <a:rPr lang="ru-RU" sz="4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г.</a:t>
            </a: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sz="4800" dirty="0">
              <a:solidFill>
                <a:srgbClr val="0000CC"/>
              </a:solidFill>
              <a:latin typeface="+mn-lt"/>
            </a:endParaRPr>
          </a:p>
        </p:txBody>
      </p:sp>
      <p:sp>
        <p:nvSpPr>
          <p:cNvPr id="9" name="Rectangle 5"/>
          <p:cNvSpPr txBox="1">
            <a:spLocks/>
          </p:cNvSpPr>
          <p:nvPr/>
        </p:nvSpPr>
        <p:spPr bwMode="auto">
          <a:xfrm>
            <a:off x="5795963" y="6237288"/>
            <a:ext cx="3024187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normAutofit/>
          </a:bodyPr>
          <a:lstStyle/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defRPr/>
            </a:pPr>
            <a:r>
              <a:rPr lang="en-US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©</a:t>
            </a:r>
            <a:r>
              <a:rPr lang="ru-RU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 ГПНТБ СО РАН, 201</a:t>
            </a:r>
            <a:r>
              <a:rPr lang="en-US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5</a:t>
            </a:r>
            <a:r>
              <a:rPr lang="ru-RU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 г</a:t>
            </a:r>
            <a:r>
              <a:rPr lang="ru-RU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.</a:t>
            </a:r>
            <a:endParaRPr lang="en-US" b="1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pic>
        <p:nvPicPr>
          <p:cNvPr id="13317" name="Picture 18" descr="non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797425"/>
            <a:ext cx="3159125" cy="206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688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Abstract Free Wallpaper with 1680x1050 Resolution_High Definition Wallpapers Widescreen LCD Desktop Wallpaper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rtlCol="0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апреля 2015 г.     115 </a:t>
            </a:r>
            <a:r>
              <a:rPr lang="ru-RU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лет со дня </a:t>
            </a:r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рождения (1900–1961 гг.) </a:t>
            </a:r>
            <a:r>
              <a:rPr lang="ru-RU" sz="24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библиотековеда</a:t>
            </a:r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советского </a:t>
            </a:r>
            <a:r>
              <a:rPr lang="ru-RU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библиотечного деятеля </a:t>
            </a:r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                          ВЛАДИМИРА ЕВСТАФЬЕВИЧА ВАСИЛЬЧЕНКО</a:t>
            </a:r>
            <a:endParaRPr lang="ru-RU" sz="24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539552" y="1772816"/>
            <a:ext cx="4752528" cy="4525963"/>
          </a:xfrm>
          <a:noFill/>
          <a:ln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noAutofit/>
          </a:bodyPr>
          <a:lstStyle/>
          <a:p>
            <a:pPr marL="0" indent="0">
              <a:buFont typeface="Arial" charset="0"/>
              <a:buNone/>
            </a:pPr>
            <a:r>
              <a:rPr lang="ru-RU" sz="1800" b="1" smtClean="0">
                <a:solidFill>
                  <a:srgbClr val="333399"/>
                </a:solidFill>
                <a:latin typeface="Arial" charset="0"/>
                <a:cs typeface="Arial" charset="0"/>
              </a:rPr>
              <a:t>С 1924 г. работал в массовых библиотеках г. Москвы. С 1934 г. до конца жизни преподавал в Московском библиотечном институте (ныне – Московский государственный университет культуры). Был начальником Библиотечного управления Наркомпроса РСФСР (1941–45 гг.), редактором журнала «Библиотекарь» (1946–48 гг.). В 1941 г. руководил эвакуацией ценнейших книг фондов государственной публичной и научной библиотек. Один из создателей вузовского курса «История библиотечного дела в СССР» (1959 г.). </a:t>
            </a:r>
          </a:p>
        </p:txBody>
      </p:sp>
      <p:sp>
        <p:nvSpPr>
          <p:cNvPr id="14342" name="Содержимое 4"/>
          <p:cNvSpPr>
            <a:spLocks noGrp="1"/>
          </p:cNvSpPr>
          <p:nvPr>
            <p:ph sz="half" idx="2"/>
          </p:nvPr>
        </p:nvSpPr>
        <p:spPr>
          <a:xfrm>
            <a:off x="5219700" y="5589588"/>
            <a:ext cx="3467100" cy="863600"/>
          </a:xfrm>
        </p:spPr>
        <p:txBody>
          <a:bodyPr/>
          <a:lstStyle/>
          <a:p>
            <a:pPr marL="0" indent="0" algn="r">
              <a:buFont typeface="Arial" charset="0"/>
              <a:buNone/>
            </a:pPr>
            <a:r>
              <a:rPr lang="ru-RU" sz="1400" b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Библиография:</a:t>
            </a:r>
          </a:p>
          <a:p>
            <a:pPr marL="0" indent="0" algn="r">
              <a:buFont typeface="Arial" charset="0"/>
              <a:buNone/>
            </a:pPr>
            <a:r>
              <a:rPr lang="ru-RU" sz="1400" b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Библиотечная энциклопедия / Рос. гос. б-ка. – М. : Пашков дом, 2007. – С. 255 </a:t>
            </a:r>
          </a:p>
          <a:p>
            <a:pPr marL="0" indent="0" algn="r">
              <a:buFont typeface="Arial" charset="0"/>
              <a:buNone/>
            </a:pPr>
            <a:endParaRPr lang="ru-RU" sz="1400" b="1" smtClean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3" name="Picture 2" descr="&amp;Vcy;&amp;acy;&amp;scy;&amp;icy;&amp;lcy;&amp;softcy;&amp;chcy;&amp;iecy;&amp;ncy;&amp;kcy;&amp;ocy; &amp;Vcy;&amp;lcy;&amp;acy;&amp;dcy;&amp;icy;&amp;mcy;&amp;icy;&amp;rcy; &amp;IEcy;&amp;scy;&amp;tcy;&amp;acy;&amp;fcy;&amp;softcy;&amp;iecy;&amp;vcy;&amp;icy;&amp;chcy; &amp;Vcy;&amp;acy;&amp;scy;&amp;icy;&amp;lcy;&amp;softcy;&amp;chcy;&amp;iecy;&amp;ncy;&amp;kcy;&amp;ocy; &amp;Vcy;&amp;lcy;&amp;acy;&amp;dcy;&amp;icy;&amp;mcy;&amp;icy;&amp;rcy; &amp;IEcy;&amp;scy;&amp;tcy;&amp;acy;&amp;fcy;&amp;softcy;&amp;iecy;…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1500" y="1628775"/>
            <a:ext cx="3071813" cy="392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266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Abstract Free Wallpaper with 1680x1050 Resolution_High Definition Wallpapers Widescreen LCD Desktop Wallpaper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37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rtlCol="0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17 апреля 2015 г.   160 лет со дня рождения (1855–1920 гг.) русского литературного критика, историка литературы, библиографа                                                                                                 СЕМЁНА АФАНАСЬЕВИЧА ВЕНГЕРОВА</a:t>
            </a:r>
            <a:endParaRPr lang="ru-RU" sz="2400" b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68313" y="5661025"/>
            <a:ext cx="3240087" cy="863600"/>
          </a:xfrm>
        </p:spPr>
        <p:txBody>
          <a:bodyPr rtlCol="0">
            <a:normAutofit fontScale="47500" lnSpcReduction="20000"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Библиография: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Библиотечная энциклопедия / Рос. </a:t>
            </a:r>
            <a:r>
              <a:rPr lang="ru-RU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гос</a:t>
            </a:r>
            <a:r>
              <a:rPr lang="ru-RU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 б-ка. – М. : Пашков дом, 2007. – С. 257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3779838" y="1844675"/>
            <a:ext cx="4978400" cy="4637088"/>
          </a:xfrm>
        </p:spPr>
        <p:txBody>
          <a:bodyPr>
            <a:noAutofit/>
          </a:bodyPr>
          <a:lstStyle/>
          <a:p>
            <a:pPr marL="0" indent="0" algn="r">
              <a:buFont typeface="Arial" charset="0"/>
              <a:buNone/>
            </a:pPr>
            <a:r>
              <a:rPr lang="ru-RU" sz="1600" b="1" smtClean="0">
                <a:solidFill>
                  <a:srgbClr val="333399"/>
                </a:solidFill>
                <a:latin typeface="Arial" charset="0"/>
                <a:cs typeface="Arial" charset="0"/>
              </a:rPr>
              <a:t>Родился в Лубнах Полтавской губернии. Детские годы провёл в Минске. Первоначальное образование – домашнее.     С  1868 г. учился в 5-й гимназии в Петербурге, по окончании гимназии принял христианство. В этой же гимназии в 1875 г. сдавал экзамены на аттестат зрелости, затем учился в Медико-хирургической академии (1872–1874 гг.). Окончив юридический факультет Санкт–Петербурского университета (1879 г.), служил помощником присяжного поверенного. Экстерном сдал экзамен по историко-филологическому факультету в Юрьевском университете (1890 г.). С 1882 г. служил в правлении Либаво-Роменской железной дороги. С 1890 г. целиком отдался историко-литературной и библиографической деятельности.</a:t>
            </a:r>
          </a:p>
          <a:p>
            <a:pPr marL="0" indent="0" algn="r"/>
            <a:endParaRPr lang="ru-RU" sz="1600" b="1" smtClean="0">
              <a:solidFill>
                <a:srgbClr val="333399"/>
              </a:solidFill>
              <a:latin typeface="Arial" charset="0"/>
              <a:cs typeface="Arial" charset="0"/>
            </a:endParaRPr>
          </a:p>
        </p:txBody>
      </p:sp>
      <p:pic>
        <p:nvPicPr>
          <p:cNvPr id="15365" name="Picture 2" descr="Vengero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188" y="1773238"/>
            <a:ext cx="2808287" cy="368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359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Abstract Free Wallpaper with 1680x1050 Resolution_High Definition Wallpapers Widescreen LCD Desktop Wallpaper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r"/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21 апреля 2015 г.  </a:t>
            </a:r>
            <a:r>
              <a:rPr lang="en-US" sz="2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90 лет со дня </a:t>
            </a:r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рождения</a:t>
            </a:r>
            <a:r>
              <a:rPr lang="en-US" sz="2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(1925 </a:t>
            </a:r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.)</a:t>
            </a:r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советского </a:t>
            </a:r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книговеда</a:t>
            </a:r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, библиографа                                  ЕВГЕНИЯ ЛЬВОВИЧА НЕМИРОВСКОГО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95288" y="5661025"/>
            <a:ext cx="3106737" cy="863600"/>
          </a:xfrm>
        </p:spPr>
        <p:txBody>
          <a:bodyPr rtlCol="0">
            <a:normAutofit fontScale="47500" lnSpcReduction="20000"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9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Библиография: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9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Библиотечная энциклопедия / Рос. </a:t>
            </a:r>
            <a:r>
              <a:rPr lang="ru-RU" sz="29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гос</a:t>
            </a:r>
            <a:r>
              <a:rPr lang="ru-RU" sz="29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 б-ка. – М. : Пашков дом, 2007. – С. 718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3419475" y="1700213"/>
            <a:ext cx="5400675" cy="4752975"/>
          </a:xfrm>
        </p:spPr>
        <p:txBody>
          <a:bodyPr>
            <a:noAutofit/>
          </a:bodyPr>
          <a:lstStyle/>
          <a:p>
            <a:pPr marL="0" indent="0" algn="r">
              <a:buFont typeface="Arial" charset="0"/>
              <a:buNone/>
            </a:pPr>
            <a:r>
              <a:rPr lang="ru-RU" sz="1600" b="1" smtClean="0">
                <a:solidFill>
                  <a:srgbClr val="333399"/>
                </a:solidFill>
                <a:latin typeface="Arial" charset="0"/>
                <a:cs typeface="Arial" charset="0"/>
              </a:rPr>
              <a:t>Родился в г. Зиновьевск (ныне Кировоград, Украина). Главный научный сотрудник Российской книжной палаты. Автор многочисленных трудов по истории русского и европейского книгопечатания. В 1950 г. окончил Московский полиграфический институт, после чего стал работать во Всесоюзном НИИ полиграфического машиностроения. С 1973 г. - заведующий Отделом редких книг в Государственной библиотеке СССР им. Ленина. С 1982 г. -  главный научный сотрудник Российской книжной палаты. Разработал классификацию полиграфических способов воспроизведения текстов и иллюстраций (1956 г.), основы универсальной бинарной классификации (1971 г.). По его инициативе и под его редакцией была начата работа над «Сводным каталогом и описанием старопечатных изданий кирилловского и глаголического шрифтов». </a:t>
            </a:r>
          </a:p>
          <a:p>
            <a:pPr marL="0" indent="0" algn="r"/>
            <a:endParaRPr lang="ru-RU" sz="1600" smtClean="0">
              <a:solidFill>
                <a:srgbClr val="000066"/>
              </a:solidFill>
              <a:latin typeface="Arial" charset="0"/>
              <a:cs typeface="Arial" charset="0"/>
            </a:endParaRPr>
          </a:p>
        </p:txBody>
      </p:sp>
      <p:pic>
        <p:nvPicPr>
          <p:cNvPr id="16389" name="Picture 3" descr="&amp;Rcy;&amp;iecy;&amp;tscy;&amp;iecy;&amp;ncy;&amp;zcy;&amp;icy;&amp;yacy; &amp;ncy;&amp;acy; &quot;&amp;Bcy;&amp;ocy;&amp;lcy;&amp;softcy;&amp;shcy;&amp;ucy;&amp;yucy; &amp;kcy;&amp;ncy;&amp;icy;&amp;gcy;&amp;ucy; &amp;ocy; &amp;kcy;&amp;ncy;&amp;icy;&amp;gcy;&amp;iecy;&quot; &quot; &amp;Icy;&amp;zcy;&amp;dcy;&amp;acy;&amp;tcy;&amp;iecy;&amp;lcy;&amp;softcy;&amp;scy;&amp;tcy;&amp;vcy;&amp;ocy; &quot;&amp;Vcy;&amp;rcy;&amp;iecy;&amp;mcy;&amp;ya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1773238"/>
            <a:ext cx="2819400" cy="377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422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Abstract Free Wallpaper with 1680x1050 Resolution_High Definition Wallpapers Widescreen LCD Desktop Wallpaper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r"/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23 апреля 2015 г.  </a:t>
            </a:r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120 лет со дня </a:t>
            </a:r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рождения</a:t>
            </a:r>
            <a:r>
              <a:rPr lang="en-US" sz="2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(1895–1992 </a:t>
            </a:r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гг.) </a:t>
            </a:r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украинского библиографа, книговеда, </a:t>
            </a:r>
            <a:r>
              <a:rPr lang="ru-RU" sz="2400" b="1" dirty="0" err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библиотековеда</a:t>
            </a:r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                 ЛЬВА УСТИНОВИЧА (ЖЕРДИЦКОГО) БЫКОВСКОГО </a:t>
            </a:r>
          </a:p>
        </p:txBody>
      </p:sp>
      <p:sp>
        <p:nvSpPr>
          <p:cNvPr id="17411" name="Содержимое 3"/>
          <p:cNvSpPr>
            <a:spLocks noGrp="1"/>
          </p:cNvSpPr>
          <p:nvPr>
            <p:ph sz="half" idx="1"/>
          </p:nvPr>
        </p:nvSpPr>
        <p:spPr>
          <a:xfrm>
            <a:off x="395288" y="1484313"/>
            <a:ext cx="5122862" cy="5113337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sz="1600" b="1" dirty="0" smtClean="0">
                <a:solidFill>
                  <a:srgbClr val="333399"/>
                </a:solidFill>
                <a:latin typeface="Arial" charset="0"/>
                <a:cs typeface="Arial" charset="0"/>
              </a:rPr>
              <a:t>Родился с. </a:t>
            </a:r>
            <a:r>
              <a:rPr lang="ru-RU" sz="1600" b="1" dirty="0" err="1" smtClean="0">
                <a:solidFill>
                  <a:srgbClr val="333399"/>
                </a:solidFill>
                <a:latin typeface="Arial" charset="0"/>
                <a:cs typeface="Arial" charset="0"/>
              </a:rPr>
              <a:t>Ольховец</a:t>
            </a:r>
            <a:r>
              <a:rPr lang="ru-RU" sz="1600" b="1" dirty="0" smtClean="0">
                <a:solidFill>
                  <a:srgbClr val="333399"/>
                </a:solidFill>
                <a:latin typeface="Arial" charset="0"/>
                <a:cs typeface="Arial" charset="0"/>
              </a:rPr>
              <a:t> </a:t>
            </a:r>
            <a:r>
              <a:rPr lang="ru-RU" sz="1600" b="1" dirty="0" err="1" smtClean="0">
                <a:solidFill>
                  <a:srgbClr val="333399"/>
                </a:solidFill>
                <a:latin typeface="Arial" charset="0"/>
                <a:cs typeface="Arial" charset="0"/>
              </a:rPr>
              <a:t>Звенигородского</a:t>
            </a:r>
            <a:r>
              <a:rPr lang="ru-RU" sz="1600" b="1" dirty="0" smtClean="0">
                <a:solidFill>
                  <a:srgbClr val="333399"/>
                </a:solidFill>
                <a:latin typeface="Arial" charset="0"/>
                <a:cs typeface="Arial" charset="0"/>
              </a:rPr>
              <a:t> уезда Киевской губернии в семье лесничего. В 1905–1912 гг. учился в </a:t>
            </a:r>
            <a:r>
              <a:rPr lang="ru-RU" sz="1600" b="1" dirty="0" err="1" smtClean="0">
                <a:solidFill>
                  <a:srgbClr val="333399"/>
                </a:solidFill>
                <a:latin typeface="Arial" charset="0"/>
                <a:cs typeface="Arial" charset="0"/>
              </a:rPr>
              <a:t>Звенигородской</a:t>
            </a:r>
            <a:r>
              <a:rPr lang="ru-RU" sz="1600" b="1" dirty="0" smtClean="0">
                <a:solidFill>
                  <a:srgbClr val="333399"/>
                </a:solidFill>
                <a:latin typeface="Arial" charset="0"/>
                <a:cs typeface="Arial" charset="0"/>
              </a:rPr>
              <a:t> коммерческой школе, в 1912–1914 гг. – на металлургическом факультете Политехнического и в 1914–1915 гг. – Лесного института в Санкт-Петербурге. </a:t>
            </a:r>
            <a:r>
              <a:rPr lang="en-US" sz="1600" b="1" smtClean="0">
                <a:solidFill>
                  <a:srgbClr val="333399"/>
                </a:solidFill>
                <a:latin typeface="Arial" charset="0"/>
                <a:cs typeface="Arial" charset="0"/>
              </a:rPr>
              <a:t>            </a:t>
            </a:r>
            <a:r>
              <a:rPr lang="ru-RU" sz="1600" b="1" smtClean="0">
                <a:solidFill>
                  <a:srgbClr val="333399"/>
                </a:solidFill>
                <a:latin typeface="Arial" charset="0"/>
                <a:cs typeface="Arial" charset="0"/>
              </a:rPr>
              <a:t>С </a:t>
            </a:r>
            <a:r>
              <a:rPr lang="ru-RU" sz="1600" b="1" smtClean="0">
                <a:solidFill>
                  <a:srgbClr val="333399"/>
                </a:solidFill>
                <a:latin typeface="Arial" charset="0"/>
                <a:cs typeface="Arial" charset="0"/>
              </a:rPr>
              <a:t>января 1918 г. </a:t>
            </a:r>
            <a:r>
              <a:rPr lang="ru-RU" sz="1600" b="1" dirty="0" smtClean="0">
                <a:solidFill>
                  <a:srgbClr val="333399"/>
                </a:solidFill>
                <a:latin typeface="Arial" charset="0"/>
                <a:cs typeface="Arial" charset="0"/>
              </a:rPr>
              <a:t>чиновник МИД в Киеве, книжник  в издательском обществе «Печатник». В 1920–1921 гг. работал во Всенародной (Национальной) библиотеке Украины. В конце 1919 – начале 1920 г. учился в Украинском государственном Каменец-Подольском университете, работал в университетской библиотеке. Более 16 лет работал в Варшавской городской публичной библиотеке. Летом  1949 г. эмигрировал в США.  В 1971 г. была присвоена степень</a:t>
            </a:r>
            <a:r>
              <a:rPr lang="en-US" sz="1600" b="1" dirty="0" smtClean="0">
                <a:solidFill>
                  <a:srgbClr val="333399"/>
                </a:solidFill>
                <a:latin typeface="Arial" charset="0"/>
                <a:cs typeface="Arial" charset="0"/>
              </a:rPr>
              <a:t> </a:t>
            </a:r>
            <a:r>
              <a:rPr lang="ru-RU" sz="1600" b="1" dirty="0" smtClean="0">
                <a:solidFill>
                  <a:srgbClr val="333399"/>
                </a:solidFill>
                <a:latin typeface="Arial" charset="0"/>
                <a:cs typeface="Arial" charset="0"/>
              </a:rPr>
              <a:t>доцента в области книговедения. Его творчество содержит более 530 работ по вопросам книговедения, библиотековедения.</a:t>
            </a:r>
          </a:p>
          <a:p>
            <a:pPr marL="0" indent="0">
              <a:buFont typeface="Arial" charset="0"/>
              <a:buNone/>
            </a:pPr>
            <a:endParaRPr lang="ru-RU" sz="1600" b="1" dirty="0" smtClean="0">
              <a:solidFill>
                <a:srgbClr val="333399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5435600" y="5445125"/>
            <a:ext cx="3322638" cy="1223963"/>
          </a:xfrm>
        </p:spPr>
        <p:txBody>
          <a:bodyPr rtlCol="0">
            <a:normAutofit fontScale="40000" lnSpcReduction="20000"/>
          </a:bodyPr>
          <a:lstStyle/>
          <a:p>
            <a:pPr marL="0" indent="0"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5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Библиография:</a:t>
            </a:r>
          </a:p>
          <a:p>
            <a:pPr marL="0" indent="0"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000" b="1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http://nado.znate.ru/%D0%91%D1%8B%D0%BA%D0%BE%D0%B2%D1%81%D0%BA%D0%B8%D0%B9_%D0%9B%D0%B5%D0%B2_%D0%A3%D1%81%D1%82%D0%B8%D0%BD%D0%BE%D0%B2%D0%B8%D1%87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3" name="Picture 2" descr="&amp;Fcy;&amp;acy;&amp;jcy;&amp;lcy;:Bykovskyj 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7400" y="1628775"/>
            <a:ext cx="2744788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656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Abstract Free Wallpaper with 1680x1050 Resolution_High Definition Wallpapers Widescreen LCD Desktop Wallpaper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922337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24 апреля 2015 г. 215 </a:t>
            </a:r>
            <a:r>
              <a:rPr lang="ru-RU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лет со дня основания </a:t>
            </a: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           Библиотеки </a:t>
            </a:r>
            <a:r>
              <a:rPr lang="ru-RU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Конгресса США </a:t>
            </a: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(1800 г.)</a:t>
            </a:r>
            <a:endParaRPr lang="ru-RU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5" name="Содержимое 4"/>
          <p:cNvSpPr>
            <a:spLocks noGrp="1"/>
          </p:cNvSpPr>
          <p:nvPr>
            <p:ph sz="half" idx="1"/>
          </p:nvPr>
        </p:nvSpPr>
        <p:spPr>
          <a:xfrm>
            <a:off x="468313" y="4868863"/>
            <a:ext cx="8147050" cy="1439862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sz="1300" b="1" smtClean="0">
                <a:solidFill>
                  <a:srgbClr val="0000FF"/>
                </a:solidFill>
                <a:latin typeface="Arial" charset="0"/>
                <a:cs typeface="Arial" charset="0"/>
              </a:rPr>
              <a:t>В списке самых крупных библиотек мира национальная научная Библиотека Конгресса США (</a:t>
            </a:r>
            <a:r>
              <a:rPr lang="en-US" sz="1300" b="1" smtClean="0">
                <a:solidFill>
                  <a:srgbClr val="0000FF"/>
                </a:solidFill>
                <a:latin typeface="Arial" charset="0"/>
                <a:cs typeface="Arial" charset="0"/>
              </a:rPr>
              <a:t>Library of Congress) </a:t>
            </a:r>
            <a:r>
              <a:rPr lang="ru-RU" sz="1300" b="1" smtClean="0">
                <a:solidFill>
                  <a:srgbClr val="0000FF"/>
                </a:solidFill>
                <a:latin typeface="Arial" charset="0"/>
                <a:cs typeface="Arial" charset="0"/>
              </a:rPr>
              <a:t>в Вашингтоне занимает первое место. Она располагалась первоначально в здании Капитолия. Предполагалось, что она будет служить исключительно для нужд членов Конгресса США и правительственных органов. Все начиналось с очень небольшого фонда – первоначально в нем насчитывалось всего лишь 700 книг. Важную роль в расширении библиотеки сыграл президент Томас Джефферсон. Второе признанное название библиотеки – «Библиотека Джефферсона».</a:t>
            </a:r>
          </a:p>
        </p:txBody>
      </p:sp>
      <p:pic>
        <p:nvPicPr>
          <p:cNvPr id="18436" name="Picture 3" descr="&amp;Pcy;&amp;ocy;&amp;scy;&amp;lcy;&amp;iecy;&amp;dcy;&amp;ncy;&amp;icy;&amp;iecy; &amp;Ncy;&amp;ocy;&amp;vcy;&amp;ocy;&amp;scy;&amp;tcy;&amp;icy; - &amp;Scy;&amp;tcy;&amp;rcy;&amp;acy;&amp;ncy;&amp;icy;&amp;tscy;&amp;acy; 2 - &amp;Fcy;&amp;ocy;&amp;rcy;&amp;ucy;&amp;m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550" y="1125538"/>
            <a:ext cx="7005638" cy="367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Прямоугольник 10"/>
          <p:cNvSpPr>
            <a:spLocks noChangeArrowheads="1"/>
          </p:cNvSpPr>
          <p:nvPr/>
        </p:nvSpPr>
        <p:spPr bwMode="auto">
          <a:xfrm>
            <a:off x="323850" y="6211888"/>
            <a:ext cx="84963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400" b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Библиография:</a:t>
            </a:r>
          </a:p>
          <a:p>
            <a:pPr algn="r"/>
            <a:r>
              <a:rPr lang="ru-RU" sz="1400" b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Библиотечная энциклопедия / Рос. гос. б-ка. – М. : Пашков дом, 2007. – С. 150 </a:t>
            </a:r>
          </a:p>
        </p:txBody>
      </p:sp>
    </p:spTree>
  </p:cSld>
  <p:clrMapOvr>
    <a:masterClrMapping/>
  </p:clrMapOvr>
  <p:transition advTm="15375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Abstract Free Wallpaper with 1680x1050 Resolution_High Definition Wallpapers Widescreen LCD Desktop Wallpaper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3775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105 лет со времени основания первого отечественного профессионального журнала </a:t>
            </a:r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«Библиотекарь» </a:t>
            </a:r>
            <a:r>
              <a:rPr lang="ru-RU" sz="24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1910 г.)</a:t>
            </a:r>
            <a:endParaRPr lang="ru-RU" sz="2400" b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395288" y="1341438"/>
            <a:ext cx="4835525" cy="4995862"/>
          </a:xfrm>
        </p:spPr>
        <p:txBody>
          <a:bodyPr>
            <a:noAutofit/>
          </a:bodyPr>
          <a:lstStyle/>
          <a:p>
            <a:pPr marL="0" indent="0">
              <a:buFont typeface="Arial" charset="0"/>
              <a:buNone/>
            </a:pPr>
            <a:r>
              <a:rPr lang="ru-RU" sz="1600" b="1" smtClean="0">
                <a:solidFill>
                  <a:srgbClr val="333399"/>
                </a:solidFill>
                <a:latin typeface="Arial" charset="0"/>
                <a:cs typeface="Arial" charset="0"/>
              </a:rPr>
              <a:t>Журнал «Библиотека» знаком и любим специалистами библиотечного дела. Это главное издания библиотекарей России. Первый русский профессиональный журнал «Библиотекарь», учредителем которого стало Общество библиотековедения, издавался в Санкт-Петербурге в 1910–1915 гг. с периодичностью 4 раза в год.                             С 1923 г. – это уже ежемесячный массовый профессиональный иллюстрированный журнал «Красный библиотекарь», созданный по инициативе Н. К. Крупской. Выходил в Москве как орган библиотечного отдела Главполитпросвета. Поступал во все библиотеки страны большим тиражом.         Во время Великой Отечественной войны журнал не издавался. С 1946 г. изданию было возвращено название «Библиотекарь».          С 1992 г. – журнал «Библиотека». </a:t>
            </a:r>
          </a:p>
          <a:p>
            <a:pPr marL="0" indent="0"/>
            <a:endParaRPr lang="ru-RU" sz="1600" b="1" smtClean="0">
              <a:solidFill>
                <a:srgbClr val="333399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5219700" y="5732463"/>
            <a:ext cx="3467100" cy="720725"/>
          </a:xfrm>
        </p:spPr>
        <p:txBody>
          <a:bodyPr rtlCol="0">
            <a:normAutofit fontScale="47500" lnSpcReduction="20000"/>
          </a:bodyPr>
          <a:lstStyle/>
          <a:p>
            <a:pPr marL="0" indent="0"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Библиография:</a:t>
            </a:r>
          </a:p>
          <a:p>
            <a:pPr marL="0" indent="0"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Библиотечная энциклопедия / Рос. </a:t>
            </a:r>
            <a:r>
              <a:rPr lang="ru-RU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гос</a:t>
            </a:r>
            <a:r>
              <a:rPr lang="ru-RU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 б-ка. – М. : Пашков дом, 2007. – С. 143 </a:t>
            </a:r>
          </a:p>
          <a:p>
            <a:pPr algn="r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19461" name="Picture 4" descr="http://www.liber.ru/images/books/1cf0fe4fb417201aa0346c4aff033f6965d2ea03425887a717c435081cfc5db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163" y="1341438"/>
            <a:ext cx="2016125" cy="292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2" descr="&amp;Kcy;&amp;rcy;&amp;acy;&amp;scy;&amp;ncy;&amp;ycy;&amp;jcy; &amp;bcy;&amp;icy;&amp;bcy;&amp;lcy;&amp;icy;&amp;ocy;&amp;tcy;&amp;iecy;&amp;kcy;&amp;acy;&amp;rcy;&amp;softcy;. 1929 &amp;gcy;.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19925" y="3141663"/>
            <a:ext cx="1728788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6141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Abstract Free Wallpaper with 1680x1050 Resolution_High Definition Wallpapers Widescreen LCD Desktop Wallpaper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5"/>
          <p:cNvSpPr txBox="1">
            <a:spLocks/>
          </p:cNvSpPr>
          <p:nvPr/>
        </p:nvSpPr>
        <p:spPr bwMode="auto">
          <a:xfrm>
            <a:off x="5940425" y="5805488"/>
            <a:ext cx="295275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normAutofit/>
          </a:bodyPr>
          <a:lstStyle/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defRPr/>
            </a:pPr>
            <a:r>
              <a:rPr lang="en-US" sz="16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©</a:t>
            </a:r>
            <a:r>
              <a:rPr lang="ru-RU" sz="16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 ГПНТБ СО РАН, 2015 г.</a:t>
            </a:r>
          </a:p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defRPr/>
            </a:pPr>
            <a:r>
              <a:rPr lang="en-US" sz="16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©</a:t>
            </a:r>
            <a:r>
              <a:rPr lang="ru-RU" sz="16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 ОНИМР, 2015 г.</a:t>
            </a:r>
          </a:p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defRPr/>
            </a:pPr>
            <a:r>
              <a:rPr lang="en-US" sz="16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© </a:t>
            </a:r>
            <a:r>
              <a:rPr lang="ru-RU" sz="16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Составитель </a:t>
            </a:r>
            <a:r>
              <a:rPr lang="ru-RU" sz="1600" b="1" dirty="0" err="1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Павлюк</a:t>
            </a:r>
            <a:r>
              <a:rPr lang="ru-RU" sz="1600" b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 В. Н.</a:t>
            </a:r>
            <a:endParaRPr lang="en-US" sz="1600" b="1" dirty="0">
              <a:solidFill>
                <a:srgbClr val="33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</a:endParaRPr>
          </a:p>
        </p:txBody>
      </p:sp>
      <p:pic>
        <p:nvPicPr>
          <p:cNvPr id="20483" name="Picture 6" descr="&amp;Fcy;&amp;ocy;&amp;tcy;&amp;ocy;, &amp;scy;&amp;acy;&amp;mcy;&amp;ocy;&amp;ucy;&amp;bcy;&amp;icy;&amp;jcy;&amp;scy;&amp;tcy;&amp;vcy;&amp;ocy; &amp;dcy;&amp;iecy;&amp;vcy;&amp;ucy;&amp;shcy;&amp;kcy;&amp;icy;, &amp;tcy;&amp;acy;&amp;tcy;&amp;ucy;&amp;icy;&amp;rcy;&amp;ocy;&amp;vcy;&amp;kcy;&amp;icy;, &amp;ncy;&amp;acy;&amp;scy;&amp;tcy;&amp;ocy;&amp;yacy;&amp;shchcy;&amp;acy;&amp;yacy; &amp;lcy;&amp;yucy;&amp;bcy;&amp;ocy;&amp;vcy;&amp;softcy; &amp;Fcy;&amp;ocy;&amp;tcy;&amp;ocy; - 11 &amp;Mcy;&amp;acy;&amp;rcy;&amp;tcy;&amp;acy; 2014 - Blog - Molgvard-msk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2846388"/>
            <a:ext cx="4176713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750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Слайд 1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853</Words>
  <Application>Microsoft Office PowerPoint</Application>
  <PresentationFormat>Экран (4:3)</PresentationFormat>
  <Paragraphs>38</Paragraphs>
  <Slides>8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Calibri</vt:lpstr>
      <vt:lpstr>Arial</vt:lpstr>
      <vt:lpstr>Times New Roman</vt:lpstr>
      <vt:lpstr>Garamond</vt:lpstr>
      <vt:lpstr>Тема Office</vt:lpstr>
      <vt:lpstr>Слайд 1</vt:lpstr>
      <vt:lpstr>6 апреля 2015 г.     115 лет со дня рождения (1900–1961 гг.) библиотековеда, советского библиотечного деятеля                                ВЛАДИМИРА ЕВСТАФЬЕВИЧА ВАСИЛЬЧЕНКО</vt:lpstr>
      <vt:lpstr>17 апреля 2015 г.   160 лет со дня рождения (1855–1920 гг.) русского литературного критика, историка литературы, библиографа                                                                                                 СЕМЁНА АФАНАСЬЕВИЧА ВЕНГЕРОВА</vt:lpstr>
      <vt:lpstr>21 апреля 2015 г.                 90 лет со дня рождения (1925 г.)             советского  книговеда, библиографа                                  ЕВГЕНИЯ ЛЬВОВИЧА НЕМИРОВСКОГО</vt:lpstr>
      <vt:lpstr>23 апреля 2015 г.   120 лет со дня рождения (1895–1992 гг.)  украинского библиографа, книговеда, библиотековеда                  ЛЬВА УСТИНОВИЧА (ЖЕРДИЦКОГО) БЫКОВСКОГО </vt:lpstr>
      <vt:lpstr>24 апреля 2015 г. 215 лет со дня основания                    Библиотеки Конгресса США (1800 г.)</vt:lpstr>
      <vt:lpstr>105 лет со времени основания первого отечественного профессионального журнала «Библиотекарь» (1910 г.)</vt:lpstr>
      <vt:lpstr>Слайд 8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HomeComp</dc:creator>
  <cp:lastModifiedBy>HomeComp</cp:lastModifiedBy>
  <cp:revision>46</cp:revision>
  <dcterms:created xsi:type="dcterms:W3CDTF">2015-03-24T00:27:29Z</dcterms:created>
  <dcterms:modified xsi:type="dcterms:W3CDTF">2015-03-29T13:38:45Z</dcterms:modified>
</cp:coreProperties>
</file>