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4" r:id="rId2"/>
    <p:sldId id="262" r:id="rId3"/>
    <p:sldId id="258" r:id="rId4"/>
    <p:sldId id="260" r:id="rId5"/>
    <p:sldId id="261" r:id="rId6"/>
    <p:sldId id="265" r:id="rId7"/>
    <p:sldId id="266" r:id="rId8"/>
    <p:sldId id="267" r:id="rId9"/>
    <p:sldId id="263" r:id="rId10"/>
  </p:sldIdLst>
  <p:sldSz cx="9144000" cy="6858000" type="screen4x3"/>
  <p:notesSz cx="6858000" cy="9144000"/>
  <p:custDataLst>
    <p:tags r:id="rId12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1"/>
  <p:showPr showNarration="1">
    <p:present/>
    <p:sldAll/>
    <p:penClr>
      <a:srgbClr val="FF0000"/>
    </p:penClr>
  </p:showPr>
  <p:clrMru>
    <a:srgbClr val="2A6970"/>
    <a:srgbClr val="0000CC"/>
    <a:srgbClr val="266770"/>
    <a:srgbClr val="31848F"/>
    <a:srgbClr val="296F79"/>
    <a:srgbClr val="A50021"/>
    <a:srgbClr val="66FF33"/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601" autoAdjust="0"/>
    <p:restoredTop sz="94660"/>
  </p:normalViewPr>
  <p:slideViewPr>
    <p:cSldViewPr>
      <p:cViewPr>
        <p:scale>
          <a:sx n="66" d="100"/>
          <a:sy n="66" d="100"/>
        </p:scale>
        <p:origin x="-7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7B3064-D777-40D1-A426-776331D74BF4}" type="datetimeFigureOut">
              <a:rPr lang="ru-RU" smtClean="0"/>
              <a:pPr/>
              <a:t>03.11.2015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369F8A-5BD3-48F9-96E8-0B938C9D0C2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369F8A-5BD3-48F9-96E8-0B938C9D0C29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369F8A-5BD3-48F9-96E8-0B938C9D0C29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369F8A-5BD3-48F9-96E8-0B938C9D0C29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369F8A-5BD3-48F9-96E8-0B938C9D0C29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369F8A-5BD3-48F9-96E8-0B938C9D0C29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369F8A-5BD3-48F9-96E8-0B938C9D0C29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369F8A-5BD3-48F9-96E8-0B938C9D0C29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369F8A-5BD3-48F9-96E8-0B938C9D0C29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369F8A-5BD3-48F9-96E8-0B938C9D0C29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CF6A48-FEA8-4A1E-8C54-B491918D52FC}" type="datetimeFigureOut">
              <a:rPr lang="ru-RU"/>
              <a:pPr>
                <a:defRPr/>
              </a:pPr>
              <a:t>03.11.2015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25301-B95A-4F87-AC69-02A1C6A5B2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D45E06-021A-408E-A0DE-6BD84BCB3D91}" type="datetimeFigureOut">
              <a:rPr lang="ru-RU"/>
              <a:pPr>
                <a:defRPr/>
              </a:pPr>
              <a:t>03.11.2015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18950-4D84-45F5-8650-0CF2BEDE9E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C43882-F2CD-4037-89CC-BB15D8C410BC}" type="datetimeFigureOut">
              <a:rPr lang="ru-RU"/>
              <a:pPr>
                <a:defRPr/>
              </a:pPr>
              <a:t>03.11.2015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096E8-739E-4726-B99D-DAB601F7CC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585A16-9C17-4569-A51F-5408A6E73F87}" type="datetimeFigureOut">
              <a:rPr lang="ru-RU"/>
              <a:pPr>
                <a:defRPr/>
              </a:pPr>
              <a:t>03.11.2015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EE1CBD-1C0E-465D-96F5-B01434D98B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122C9-5851-44AF-BA0B-AEC5994595C3}" type="datetimeFigureOut">
              <a:rPr lang="ru-RU"/>
              <a:pPr>
                <a:defRPr/>
              </a:pPr>
              <a:t>03.11.2015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EC3AD-9283-44C8-A94F-C9EF7DC88F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E4667B-B5D3-45FE-A23E-DACA6C6FFD0A}" type="datetimeFigureOut">
              <a:rPr lang="ru-RU"/>
              <a:pPr>
                <a:defRPr/>
              </a:pPr>
              <a:t>03.11.2015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5080AE-8822-46A7-B505-6E408A4623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B876DF-337A-4FB9-876D-46DBED689173}" type="datetimeFigureOut">
              <a:rPr lang="ru-RU"/>
              <a:pPr>
                <a:defRPr/>
              </a:pPr>
              <a:t>03.11.2015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089D7-9B48-4A8D-BC19-AE31383CD2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75A604-5BC8-4637-8CF9-6B0843928C7A}" type="datetimeFigureOut">
              <a:rPr lang="ru-RU"/>
              <a:pPr>
                <a:defRPr/>
              </a:pPr>
              <a:t>03.11.2015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456B14-6DC9-4F59-8C1C-2B8B6B0D09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778AF1-80CD-4F40-A9F8-236B3C256932}" type="datetimeFigureOut">
              <a:rPr lang="ru-RU"/>
              <a:pPr>
                <a:defRPr/>
              </a:pPr>
              <a:t>03.11.2015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5EAFD2-0189-43E8-994D-F177F607A9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5AEB2D-5647-47C8-815C-657EB8CF3ED7}" type="datetimeFigureOut">
              <a:rPr lang="ru-RU"/>
              <a:pPr>
                <a:defRPr/>
              </a:pPr>
              <a:t>03.11.2015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1F0DC-8855-41E1-B13C-571424515C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A6F262-8D4A-4E81-ADC6-B26291D24CB6}" type="datetimeFigureOut">
              <a:rPr lang="ru-RU"/>
              <a:pPr>
                <a:defRPr/>
              </a:pPr>
              <a:t>03.11.2015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C5CAEA-A609-4F1A-8A41-9FC91A072E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68C8FB8-C25F-406E-B777-8BE0F27624EA}" type="datetimeFigureOut">
              <a:rPr lang="ru-RU"/>
              <a:pPr>
                <a:defRPr/>
              </a:pPr>
              <a:t>03.11.2015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B2756B3-BAB5-47B3-A2BC-76530088A0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bgpics.ru/pictures/2560x1600/11627-fonyi-otkryitka-s-novyim-godom-2015-2560x16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884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755650" y="188913"/>
            <a:ext cx="7918450" cy="36004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Знаменательные даты  по библиотековедению, </a:t>
            </a:r>
            <a:r>
              <a:rPr lang="ru-RU" sz="54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библиографоведению</a:t>
            </a:r>
            <a:r>
              <a:rPr lang="ru-RU" sz="54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                   и книговедению</a:t>
            </a:r>
            <a:endParaRPr lang="ru-RU" sz="5400" dirty="0">
              <a:solidFill>
                <a:srgbClr val="0000CC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2555776" y="3717032"/>
            <a:ext cx="4680421" cy="107950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b="1" dirty="0">
                <a:solidFill>
                  <a:srgbClr val="0000CC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</a:rPr>
              <a:t>ноябрь 201</a:t>
            </a:r>
            <a:r>
              <a:rPr lang="en-US" sz="4800" b="1" dirty="0">
                <a:solidFill>
                  <a:srgbClr val="0000CC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</a:rPr>
              <a:t>5</a:t>
            </a:r>
            <a:r>
              <a:rPr lang="ru-RU" sz="4800" b="1" dirty="0">
                <a:solidFill>
                  <a:srgbClr val="0000CC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</a:rPr>
              <a:t> г.</a:t>
            </a: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sz="4800" dirty="0">
              <a:solidFill>
                <a:srgbClr val="0000CC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+mn-lt"/>
            </a:endParaRPr>
          </a:p>
        </p:txBody>
      </p:sp>
      <p:sp>
        <p:nvSpPr>
          <p:cNvPr id="5" name="Rectangle 5"/>
          <p:cNvSpPr txBox="1">
            <a:spLocks/>
          </p:cNvSpPr>
          <p:nvPr/>
        </p:nvSpPr>
        <p:spPr bwMode="auto">
          <a:xfrm>
            <a:off x="5867400" y="6021388"/>
            <a:ext cx="3024188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normAutofit/>
          </a:bodyPr>
          <a:lstStyle/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defRPr/>
            </a:pPr>
            <a:r>
              <a:rPr lang="en-US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©</a:t>
            </a:r>
            <a:r>
              <a:rPr lang="ru-RU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 ГПНТБ СО РАН, 201</a:t>
            </a:r>
            <a:r>
              <a:rPr lang="en-US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5</a:t>
            </a:r>
            <a:r>
              <a:rPr lang="ru-RU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 г</a:t>
            </a:r>
            <a:r>
              <a:rPr lang="ru-RU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.</a:t>
            </a:r>
            <a:endParaRPr lang="en-US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pic>
        <p:nvPicPr>
          <p:cNvPr id="2056" name="Picture 4" descr="&amp;Ncy;&amp;acy;&amp;shcy;&amp;iecy; &amp;tcy;&amp;vcy;&amp;ocy;&amp;rcy;&amp;chcy;&amp;iecy;&amp;scy;&amp;tcy;&amp;vcy;&amp;o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4508500"/>
            <a:ext cx="4103687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422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natural-wallpapers.net/wp-content/Wallpapers/20120305/20120305174421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34938"/>
            <a:ext cx="9324975" cy="699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268413"/>
            <a:ext cx="4906888" cy="5400675"/>
          </a:xfrm>
        </p:spPr>
        <p:txBody>
          <a:bodyPr rtlCol="0">
            <a:normAutofit fontScale="550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Состояла членом оксфордского клуба книголюбов – «Ордена </a:t>
            </a:r>
            <a:r>
              <a:rPr lang="ru-RU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галстуконосцев</a:t>
            </a:r>
            <a:r>
              <a:rPr lang="ru-RU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». Окончила в 1935 г. МГБИ, </a:t>
            </a:r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преподавала в нем и одновременно работала в библиотеках, в 1941 г. окончила аспирантуру, в 1951 г. </a:t>
            </a:r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защитила </a:t>
            </a:r>
            <a:r>
              <a:rPr lang="ru-RU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кандидатскую диссертацию. В 1941-1962 гг. – зав. Центральной справочной библиотекой ГБЛ. Занималась комплектованием иностранных библиографических указателей, библиографических справочников, пособий, заложив фундамент уникального фонда библиографических изданий всемирного охвата. С 1964 г. </a:t>
            </a:r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преподавала </a:t>
            </a:r>
            <a:r>
              <a:rPr lang="ru-RU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во </a:t>
            </a:r>
            <a:r>
              <a:rPr lang="ru-RU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МГИКе</a:t>
            </a:r>
            <a:r>
              <a:rPr lang="ru-RU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курс «Общая иностранная библиография», </a:t>
            </a:r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читала</a:t>
            </a:r>
            <a:r>
              <a:rPr lang="ru-RU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 лекции в Институте повышения квалификации преподавательского состава. Участвовала в создании учебника «Библиография. Общий курс» (1981 г.), коллективной монографии «История книги в СССР, 1917-1921» (1985 г.), сборнике «Теория, история и организация библиографии за рубежом» (1988 г.). Продолжив дело своего учителя, библиографа И. Н. Кобленца, создала методику библиографического поиска по зарубежному национальному указателю мира, разработала курс иностранной библиографии и учебно-методическую документацию по данной дисциплине. Внесла вклад в международное сотрудничество в области библиографии, определение понятий «национальная печать» и «национальная библиография».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5"/>
          <p:cNvSpPr txBox="1">
            <a:spLocks/>
          </p:cNvSpPr>
          <p:nvPr/>
        </p:nvSpPr>
        <p:spPr>
          <a:xfrm>
            <a:off x="467544" y="0"/>
            <a:ext cx="8435280" cy="1143000"/>
          </a:xfrm>
          <a:prstGeom prst="rect">
            <a:avLst/>
          </a:prstGeom>
        </p:spPr>
        <p:txBody>
          <a:bodyPr/>
          <a:lstStyle/>
          <a:p>
            <a:pPr algn="r" fontAlgn="auto"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5 ноября 2015 г.         105 лет со дня рождения (1910–2002 гг.) советского библиографа </a:t>
            </a:r>
            <a:b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АНТОНИНЫ НИКОЛАЕВНЫ ВЕРЁВКИНОЙ</a:t>
            </a:r>
          </a:p>
        </p:txBody>
      </p:sp>
      <p:pic>
        <p:nvPicPr>
          <p:cNvPr id="3077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525" y="1412875"/>
            <a:ext cx="3151188" cy="413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8" name="Прямоугольник 8"/>
          <p:cNvSpPr>
            <a:spLocks noChangeArrowheads="1"/>
          </p:cNvSpPr>
          <p:nvPr/>
        </p:nvSpPr>
        <p:spPr bwMode="auto">
          <a:xfrm>
            <a:off x="5435600" y="5661025"/>
            <a:ext cx="34925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b="1">
                <a:solidFill>
                  <a:srgbClr val="266770"/>
                </a:solidFill>
                <a:latin typeface="Calibri" pitchFamily="34" charset="0"/>
              </a:rPr>
              <a:t>Библиотечная энциклопедия / Рос. гос. б-ка. – М. : Пашков дом, 2007. – С. 258. </a:t>
            </a:r>
          </a:p>
        </p:txBody>
      </p:sp>
    </p:spTree>
  </p:cSld>
  <p:clrMapOvr>
    <a:masterClrMapping/>
  </p:clrMapOvr>
  <p:transition advTm="15547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natural-wallpapers.net/wp-content/Wallpapers/20120305/20120305174421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34938"/>
            <a:ext cx="9324975" cy="699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5"/>
          <p:cNvSpPr txBox="1">
            <a:spLocks/>
          </p:cNvSpPr>
          <p:nvPr/>
        </p:nvSpPr>
        <p:spPr>
          <a:xfrm>
            <a:off x="467544" y="0"/>
            <a:ext cx="8435280" cy="1143000"/>
          </a:xfrm>
          <a:prstGeom prst="rect">
            <a:avLst/>
          </a:prstGeom>
        </p:spPr>
        <p:txBody>
          <a:bodyPr/>
          <a:lstStyle/>
          <a:p>
            <a:pPr algn="r" fontAlgn="auto"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14 ноября 2015 г.       185 лет со дня рождения (1830–1907 гг.) русского библиофила, издателя </a:t>
            </a:r>
            <a:b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ПЕТРА АЛЕКСАНДРОВИЧА ЕФРЕМОВА</a:t>
            </a:r>
          </a:p>
        </p:txBody>
      </p:sp>
      <p:sp>
        <p:nvSpPr>
          <p:cNvPr id="5" name="Содержимое 7"/>
          <p:cNvSpPr txBox="1">
            <a:spLocks/>
          </p:cNvSpPr>
          <p:nvPr/>
        </p:nvSpPr>
        <p:spPr>
          <a:xfrm>
            <a:off x="3563938" y="1484313"/>
            <a:ext cx="5329237" cy="499745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algn="r">
              <a:lnSpc>
                <a:spcPct val="8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ru-RU" sz="25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Окончил Московский университет.  В 1854 г. переселился в Петербург и поступил на государственную службу. 1867 г. издал «Материалы для истории русской литературы» содержащие перепечатку ряда библиографических словарей 18 века и библиографический сборник. Составил каталог книжной продукции на русском языке  за 1856–1866 </a:t>
            </a:r>
            <a:r>
              <a:rPr lang="ru-RU" sz="25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гг.</a:t>
            </a:r>
            <a:r>
              <a:rPr lang="en-US" sz="25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ru-RU" sz="25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5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1864–1865 гг. редактировал книготорговый и </a:t>
            </a:r>
            <a:r>
              <a:rPr lang="ru-RU" sz="25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критико</a:t>
            </a:r>
            <a:r>
              <a:rPr lang="ru-RU" sz="25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–библиографический журнал «Книжный вестник», отражавший текущую книжную продукцию на русском языке</a:t>
            </a:r>
          </a:p>
        </p:txBody>
      </p:sp>
      <p:pic>
        <p:nvPicPr>
          <p:cNvPr id="410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1628775"/>
            <a:ext cx="3165475" cy="3443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Прямоугольник 6"/>
          <p:cNvSpPr>
            <a:spLocks noChangeArrowheads="1"/>
          </p:cNvSpPr>
          <p:nvPr/>
        </p:nvSpPr>
        <p:spPr bwMode="auto">
          <a:xfrm>
            <a:off x="250825" y="5373688"/>
            <a:ext cx="3241675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296F79"/>
                </a:solidFill>
                <a:latin typeface="Calibri" pitchFamily="34" charset="0"/>
                <a:cs typeface="Times New Roman" pitchFamily="18" charset="0"/>
              </a:rPr>
              <a:t>Библиотечная энциклопедия / Рос. гос. б-ка. – М. : Пашков дом, 2007. – С. 377.</a:t>
            </a:r>
          </a:p>
        </p:txBody>
      </p:sp>
    </p:spTree>
  </p:cSld>
  <p:clrMapOvr>
    <a:masterClrMapping/>
  </p:clrMapOvr>
  <p:transition advTm="1539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natural-wallpapers.net/wp-content/Wallpapers/20120305/20120305174421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34938"/>
            <a:ext cx="9324975" cy="699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5"/>
          <p:cNvSpPr txBox="1">
            <a:spLocks/>
          </p:cNvSpPr>
          <p:nvPr/>
        </p:nvSpPr>
        <p:spPr>
          <a:xfrm>
            <a:off x="467544" y="0"/>
            <a:ext cx="8435280" cy="1143000"/>
          </a:xfrm>
          <a:prstGeom prst="rect">
            <a:avLst/>
          </a:prstGeom>
        </p:spPr>
        <p:txBody>
          <a:bodyPr/>
          <a:lstStyle/>
          <a:p>
            <a:pPr algn="r" fontAlgn="auto"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15 ноября 2015 г.       190 лет со дня рождения (1825–1883 гг.) русского издателя </a:t>
            </a:r>
            <a:b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МАВРИКИЯ ОСИПОВИЧА ВОЛЬФА</a:t>
            </a:r>
          </a:p>
        </p:txBody>
      </p:sp>
      <p:sp>
        <p:nvSpPr>
          <p:cNvPr id="5124" name="Содержимое 6"/>
          <p:cNvSpPr>
            <a:spLocks noGrp="1"/>
          </p:cNvSpPr>
          <p:nvPr>
            <p:ph sz="half" idx="1"/>
          </p:nvPr>
        </p:nvSpPr>
        <p:spPr>
          <a:xfrm>
            <a:off x="323850" y="1268413"/>
            <a:ext cx="5256213" cy="5329237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r>
              <a:rPr lang="ru-RU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Из семьи врача. После окончания варшавской гимназии поступил учеником в книжный магазин А. Е. </a:t>
            </a:r>
            <a:r>
              <a:rPr lang="ru-RU" sz="2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Глюксберга</a:t>
            </a:r>
            <a:r>
              <a:rPr lang="ru-RU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затем практиковал в Париже, Лейпциге, Львове, Кракове, Вильнюсе. Переехав                   в Петербург и представив блестящие рекомендации </a:t>
            </a:r>
            <a:r>
              <a:rPr lang="ru-RU" sz="2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Босанжа</a:t>
            </a:r>
            <a:r>
              <a:rPr lang="ru-RU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Брокгауза, </a:t>
            </a:r>
            <a:r>
              <a:rPr lang="ru-RU" sz="2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Глюксберга</a:t>
            </a:r>
            <a:r>
              <a:rPr lang="ru-RU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поступил в 1848 г. в магазин иностранной книги Я. А. Исакова приказчиком, затем стал управляющим. Параллельно приступил к изданию книг </a:t>
            </a:r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на польском языке. Выпустил первое посмертное полное собрание сочинений </a:t>
            </a:r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А. Мицкевича. Весной 1853 г. оставил службу у Я. А. Исакова.  1.10.1853 г. открыл собственную «Универсальную книжную торговлю», одновременно начав издание книг на русском языке. В 1856 г. приобрёл типографию. Имел книжные магазины               в Москве.</a:t>
            </a: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endParaRPr lang="ru-RU" sz="20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5" name="Picture 2" descr="&amp;Mcy;.&amp;Ocy;. &amp;Vcy;&amp;ocy;&amp;lcy;&amp;softcy;&amp;fcy;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1268413"/>
            <a:ext cx="3048000" cy="40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6" name="Rectangle 3"/>
          <p:cNvSpPr>
            <a:spLocks noChangeArrowheads="1"/>
          </p:cNvSpPr>
          <p:nvPr/>
        </p:nvSpPr>
        <p:spPr bwMode="auto">
          <a:xfrm>
            <a:off x="5219700" y="5327650"/>
            <a:ext cx="392430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/>
            <a:r>
              <a:rPr lang="ru-RU" sz="1600" b="1">
                <a:solidFill>
                  <a:srgbClr val="266770"/>
                </a:solidFill>
                <a:latin typeface="Calibri" pitchFamily="34" charset="0"/>
                <a:cs typeface="Times New Roman" pitchFamily="18" charset="0"/>
              </a:rPr>
              <a:t>Книга: Энциклопедия / Редкол.:                             И. Е. Баренбаум, А. А. Беловицкая,                А. А. Говоров и др. – М. : Большая Российская энциклопедия, 1998. – </a:t>
            </a:r>
            <a:endParaRPr lang="ru-RU" sz="1600" b="1">
              <a:solidFill>
                <a:srgbClr val="266770"/>
              </a:solidFill>
              <a:cs typeface="Times New Roman" pitchFamily="18" charset="0"/>
            </a:endParaRPr>
          </a:p>
          <a:p>
            <a:pPr algn="r"/>
            <a:r>
              <a:rPr lang="ru-RU" sz="1600" b="1">
                <a:solidFill>
                  <a:srgbClr val="266770"/>
                </a:solidFill>
                <a:latin typeface="Calibri" pitchFamily="34" charset="0"/>
                <a:cs typeface="Times New Roman" pitchFamily="18" charset="0"/>
              </a:rPr>
              <a:t>С. 144. </a:t>
            </a:r>
            <a:endParaRPr lang="ru-RU" sz="1600" b="1">
              <a:solidFill>
                <a:srgbClr val="26677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advTm="15375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natural-wallpapers.net/wp-content/Wallpapers/20120305/20120305174421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34938"/>
            <a:ext cx="9324975" cy="699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5"/>
          <p:cNvSpPr txBox="1">
            <a:spLocks/>
          </p:cNvSpPr>
          <p:nvPr/>
        </p:nvSpPr>
        <p:spPr>
          <a:xfrm>
            <a:off x="467544" y="0"/>
            <a:ext cx="8435280" cy="1143000"/>
          </a:xfrm>
          <a:prstGeom prst="rect">
            <a:avLst/>
          </a:prstGeom>
        </p:spPr>
        <p:txBody>
          <a:bodyPr/>
          <a:lstStyle/>
          <a:p>
            <a:pPr algn="r" fontAlgn="auto"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15 ноября 2015 г.       100 лет со дня рождения (1915–2006 гг.) советского и российского библиотечного деятеля </a:t>
            </a:r>
            <a:b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ГЕОРГИЯ ПОЛИКАРПОВИЧА ФОНОТОВА</a:t>
            </a:r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3563938" y="1341438"/>
            <a:ext cx="5329237" cy="5111750"/>
          </a:xfrm>
        </p:spPr>
        <p:txBody>
          <a:bodyPr rtlCol="0">
            <a:normAutofit fontScale="70000" lnSpcReduction="20000"/>
          </a:bodyPr>
          <a:lstStyle/>
          <a:p>
            <a:pPr marL="0" indent="0"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Выдающийся российский библиотечный деятель. Профессор, заслуженный работник культуры РФ. Прославленный ветеран российского библиотечного дела, активный участник всех его преобразований на протяжении семи десятилетий, известен в нашей стране и за рубежом как крупный руководитель, большой </a:t>
            </a:r>
            <a:r>
              <a:rPr lang="ru-RU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ученый-библиотековед</a:t>
            </a:r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видный педагог, замечательный специалист. Автор  книг («Библиотеки и религия» (1995 г.), «Библиотечное дело в союзных республиках. Итоги. Проблемы. Перспективы» (1983 г.), «Библиотечное дело в СССР. Итоги. Проблемы. Перспективы» (1985 г.), «Библиотечные кадры: формирование и совершенствование»     (1989 г.), «Советская библиография. Итоги и проблемы развития» (1984 г.) ) и многочисленных статей.</a:t>
            </a:r>
            <a:endParaRPr lang="ru-RU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9" name="Прямоугольник 8"/>
          <p:cNvSpPr>
            <a:spLocks noChangeArrowheads="1"/>
          </p:cNvSpPr>
          <p:nvPr/>
        </p:nvSpPr>
        <p:spPr bwMode="auto">
          <a:xfrm>
            <a:off x="179512" y="5805264"/>
            <a:ext cx="38163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solidFill>
                  <a:srgbClr val="2A6970"/>
                </a:solidFill>
                <a:latin typeface="Calibri" pitchFamily="34" charset="0"/>
              </a:rPr>
              <a:t>http://www.liber.ru/index.php?act=autor&amp;area=shop&amp;id=132</a:t>
            </a:r>
            <a:endParaRPr lang="ru-RU" b="1" dirty="0">
              <a:solidFill>
                <a:srgbClr val="2A6970"/>
              </a:solidFill>
              <a:latin typeface="Calibri" pitchFamily="34" charset="0"/>
            </a:endParaRPr>
          </a:p>
        </p:txBody>
      </p:sp>
      <p:pic>
        <p:nvPicPr>
          <p:cNvPr id="6150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1484313"/>
            <a:ext cx="3068637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485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natural-wallpapers.net/wp-content/Wallpapers/20120305/20120305174421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34938"/>
            <a:ext cx="9324975" cy="699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557338"/>
            <a:ext cx="4691063" cy="4895850"/>
          </a:xfrm>
        </p:spPr>
        <p:txBody>
          <a:bodyPr rtlCol="0">
            <a:normAutofit fontScale="775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Окончила Харьковский государственный библиотечный институт (1958 г.) Более 30 лет проработала в Российской государственной библиотеке для слепых, в 1985–2008 гг. была </a:t>
            </a:r>
            <a:r>
              <a:rPr lang="en-US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ее </a:t>
            </a:r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директором. В эти годы в учреждении создана локальная вычислительная сеть, автоматизированы главные технологические процессы, сформирован электронный каталог. Автор статей о библиотеках для людей с ограниченными возможностями. Заслуженный работник культуры РСФСР (1985 г.)</a:t>
            </a:r>
            <a:endParaRPr lang="ru-RU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5"/>
          <p:cNvSpPr txBox="1">
            <a:spLocks/>
          </p:cNvSpPr>
          <p:nvPr/>
        </p:nvSpPr>
        <p:spPr>
          <a:xfrm>
            <a:off x="467544" y="0"/>
            <a:ext cx="8435280" cy="1143000"/>
          </a:xfrm>
          <a:prstGeom prst="rect">
            <a:avLst/>
          </a:prstGeom>
        </p:spPr>
        <p:txBody>
          <a:bodyPr/>
          <a:lstStyle/>
          <a:p>
            <a:pPr algn="r" fontAlgn="auto"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18 ноября 2015 г.                     80 лет со дня рождения (1935</a:t>
            </a:r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г.) российского библиотечного деятеля </a:t>
            </a:r>
            <a:b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АЛИНЫ ДЕМЬЯНОВНЫ МАКЕЕВОЙ</a:t>
            </a:r>
          </a:p>
        </p:txBody>
      </p:sp>
      <p:sp>
        <p:nvSpPr>
          <p:cNvPr id="7173" name="Содержимое 4"/>
          <p:cNvSpPr>
            <a:spLocks noGrp="1"/>
          </p:cNvSpPr>
          <p:nvPr>
            <p:ph sz="half" idx="2"/>
          </p:nvPr>
        </p:nvSpPr>
        <p:spPr>
          <a:xfrm>
            <a:off x="5364163" y="5300663"/>
            <a:ext cx="3455987" cy="1296987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1400" b="1" smtClean="0">
                <a:solidFill>
                  <a:srgbClr val="2A6970"/>
                </a:solidFill>
                <a:cs typeface="Times New Roman" pitchFamily="18" charset="0"/>
              </a:rPr>
              <a:t>Универсальный энциклопедический календарь-журнал 2015 : для работников библиотек, школ и вузов, учреждений науки и культуры, любителей искусства и словесности. - М.: Библиотека, 2014. –</a:t>
            </a:r>
            <a:r>
              <a:rPr lang="en-US" sz="1400" b="1" smtClean="0">
                <a:solidFill>
                  <a:srgbClr val="2A6970"/>
                </a:solidFill>
                <a:cs typeface="Times New Roman" pitchFamily="18" charset="0"/>
              </a:rPr>
              <a:t> </a:t>
            </a:r>
            <a:r>
              <a:rPr lang="ru-RU" sz="1400" b="1" smtClean="0">
                <a:solidFill>
                  <a:srgbClr val="2A6970"/>
                </a:solidFill>
                <a:cs typeface="Times New Roman" pitchFamily="18" charset="0"/>
              </a:rPr>
              <a:t>С. 134.</a:t>
            </a:r>
          </a:p>
        </p:txBody>
      </p:sp>
      <p:pic>
        <p:nvPicPr>
          <p:cNvPr id="7174" name="Picture 2" descr="&amp;Fcy;&amp;iecy;&amp;dcy;&amp;iecy;&amp;rcy;&amp;acy;&amp;lcy;&amp;softcy;&amp;ncy;&amp;ocy;&amp;iecy; &amp;gcy;&amp;ocy;&amp;scy;&amp;ucy;&amp;dcy;&amp;acy;&amp;rcy;&amp;scy;&amp;tcy;&amp;vcy;&amp;iecy;&amp;ncy;&amp;ncy;&amp;ocy;&amp;iecy; &amp;ucy;&amp;chcy;&amp;rcy;&amp;iecy;&amp;zhcy;&amp;dcy;&amp;iecy;&amp;ncy;&amp;icy;&amp;iecy; &amp;kcy;&amp;ucy;&amp;lcy;&amp;softcy;&amp;tcy;&amp;ucy;&amp;rcy;&amp;y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3800" y="1268413"/>
            <a:ext cx="3836988" cy="407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156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www.natural-wallpapers.net/wp-content/Wallpapers/20120305/20120305174421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34938"/>
            <a:ext cx="9324975" cy="699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Содержимое 5"/>
          <p:cNvSpPr>
            <a:spLocks noGrp="1"/>
          </p:cNvSpPr>
          <p:nvPr>
            <p:ph sz="half" idx="2"/>
          </p:nvPr>
        </p:nvSpPr>
        <p:spPr>
          <a:xfrm>
            <a:off x="3563938" y="1341438"/>
            <a:ext cx="5329237" cy="5111750"/>
          </a:xfrm>
        </p:spPr>
        <p:txBody>
          <a:bodyPr/>
          <a:lstStyle/>
          <a:p>
            <a:pPr marL="0" indent="0" algn="r" eaLnBrk="1" hangingPunct="1">
              <a:lnSpc>
                <a:spcPct val="80000"/>
              </a:lnSpc>
              <a:buFont typeface="Arial" charset="0"/>
              <a:buNone/>
            </a:pPr>
            <a:r>
              <a:rPr lang="ru-RU" sz="2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Учился в Лейпцигском университете             (1926–1931 гг.). С 1936 г. работал в Отделе рукописей Городской библиотеки Магдебурга, с 1951 г. руководил Отделом рукописей и инкунабул университетской библиотеки в Лейпциге, с 1957 г. директор Отдела рукописей и инкунабул, с 1961 г. – Отдела рукописей Немецкой государственной библиотеки в Берлине. доцент книговедения в библиотечных училищах Лейпцига и Берлина (с 1952 г.), профессор Института библиотековедения при Берлинском университете (с 1961 г.).      С 1965 г. редактор 3-й серии «Докладов по инкунабуловедению» («Beitrage zur Inkunabelkunde»). В 1969 г. выпустил монографию «Иоганн Гутенберг и книжное дело 14 и 15 вв.» («lohannes Gutenberg und das Buchwesen des 14 und 15. Jahrhunderts»).</a:t>
            </a:r>
          </a:p>
          <a:p>
            <a:pPr marL="0" indent="0" algn="r" eaLnBrk="1" hangingPunct="1">
              <a:lnSpc>
                <a:spcPct val="80000"/>
              </a:lnSpc>
              <a:buFont typeface="Arial" charset="0"/>
              <a:buNone/>
            </a:pPr>
            <a:endParaRPr lang="ru-RU" sz="2000" b="1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5"/>
          <p:cNvSpPr txBox="1">
            <a:spLocks/>
          </p:cNvSpPr>
          <p:nvPr/>
        </p:nvSpPr>
        <p:spPr>
          <a:xfrm>
            <a:off x="467544" y="0"/>
            <a:ext cx="8435280" cy="1143000"/>
          </a:xfrm>
          <a:prstGeom prst="rect">
            <a:avLst/>
          </a:prstGeom>
        </p:spPr>
        <p:txBody>
          <a:bodyPr/>
          <a:lstStyle/>
          <a:p>
            <a:pPr algn="r" fontAlgn="auto"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24 ноября 2015 г.       110 лет со дня рождения (1905–1991 гг.) немецкого книговеда </a:t>
            </a:r>
            <a:b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ХАНСА ЛЮЛЬФИНГА</a:t>
            </a:r>
          </a:p>
        </p:txBody>
      </p:sp>
      <p:sp>
        <p:nvSpPr>
          <p:cNvPr id="8197" name="Rectangle 1"/>
          <p:cNvSpPr>
            <a:spLocks noChangeArrowheads="1"/>
          </p:cNvSpPr>
          <p:nvPr/>
        </p:nvSpPr>
        <p:spPr bwMode="auto">
          <a:xfrm>
            <a:off x="250825" y="5227638"/>
            <a:ext cx="3384550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400" b="1">
                <a:solidFill>
                  <a:srgbClr val="266770"/>
                </a:solidFill>
                <a:latin typeface="Calibri" pitchFamily="34" charset="0"/>
                <a:cs typeface="Times New Roman" pitchFamily="18" charset="0"/>
              </a:rPr>
              <a:t>Книга: Энциклопедия / Редкол.:                               И. Е. Баренбаум, А. А. Беловицкая,                             А. А. Говоров и др. – М. : Большая Российская энциклопедия, 1998. – </a:t>
            </a:r>
            <a:endParaRPr lang="ru-RU" sz="1400" b="1">
              <a:solidFill>
                <a:srgbClr val="266770"/>
              </a:solidFill>
              <a:cs typeface="Times New Roman" pitchFamily="18" charset="0"/>
            </a:endParaRPr>
          </a:p>
          <a:p>
            <a:r>
              <a:rPr lang="ru-RU" sz="1400" b="1">
                <a:solidFill>
                  <a:srgbClr val="266770"/>
                </a:solidFill>
                <a:latin typeface="Calibri" pitchFamily="34" charset="0"/>
                <a:cs typeface="Times New Roman" pitchFamily="18" charset="0"/>
              </a:rPr>
              <a:t>С. 388.</a:t>
            </a:r>
            <a:endParaRPr lang="ru-RU" sz="1400">
              <a:solidFill>
                <a:srgbClr val="266770"/>
              </a:solidFill>
              <a:latin typeface="Calibri" pitchFamily="34" charset="0"/>
            </a:endParaRPr>
          </a:p>
        </p:txBody>
      </p:sp>
      <p:pic>
        <p:nvPicPr>
          <p:cNvPr id="8198" name="Picture 3" descr="http://profilib.com/reader/84/52/b115284/0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4213" y="908050"/>
            <a:ext cx="215265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875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www.natural-wallpapers.net/wp-content/Wallpapers/20120305/20120305174421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34938"/>
            <a:ext cx="9324975" cy="699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341438"/>
            <a:ext cx="5051425" cy="5183187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r>
              <a:rPr lang="ru-RU" sz="1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Составил уникальную библиотеку (св. 100 тыс. книг и рукописей на старославянском и русском языках), часть которой впоследствии пожертвовал государственным книгохранилищам и научным обществам. После смерти были изданы «Материалы для каталога книг, рукописей, гравюр и прочего собрания А. Н. Неустроева» (1902 г.; описаны  2,5 тыс. оставшихся книг). Автор фундаментального «Исторического разыскания о русских повременных изданиях и сборниках за 1703–1802 гг., библиографически и в хронологическом порядке описанных» (1874 г.), охватившего  138 названий русских периодических изданий 18 в. с указанием периодичности, места выхода, редакторов и издателей, с исторической справкой и аналитической росписью содержания. В 1898 г. вышел его «Указатель к русским повременным изданиям и сборникам за 1703-1802 гг. и к исторического разысканию о них».</a:t>
            </a: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endParaRPr lang="ru-RU" sz="1800" b="1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5"/>
          <p:cNvSpPr txBox="1">
            <a:spLocks/>
          </p:cNvSpPr>
          <p:nvPr/>
        </p:nvSpPr>
        <p:spPr>
          <a:xfrm>
            <a:off x="467544" y="0"/>
            <a:ext cx="8435280" cy="1143000"/>
          </a:xfrm>
          <a:prstGeom prst="rect">
            <a:avLst/>
          </a:prstGeom>
        </p:spPr>
        <p:txBody>
          <a:bodyPr/>
          <a:lstStyle/>
          <a:p>
            <a:pPr algn="r" fontAlgn="auto"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26 ноября 2015 г.       190 лет со дня рождения (1825–1902 гг.) русского библиографа и библиофила </a:t>
            </a:r>
            <a:b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АЛЕКСАНДРА НИКОЛАЕВИЧА НЕУСТРОЕВА</a:t>
            </a:r>
          </a:p>
        </p:txBody>
      </p:sp>
      <p:sp>
        <p:nvSpPr>
          <p:cNvPr id="9221" name="Rectangle 1"/>
          <p:cNvSpPr>
            <a:spLocks noChangeArrowheads="1"/>
          </p:cNvSpPr>
          <p:nvPr/>
        </p:nvSpPr>
        <p:spPr bwMode="auto">
          <a:xfrm>
            <a:off x="5364163" y="5589588"/>
            <a:ext cx="3563937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/>
            <a:r>
              <a:rPr lang="ru-RU" sz="1400" b="1">
                <a:solidFill>
                  <a:srgbClr val="2A6970"/>
                </a:solidFill>
                <a:latin typeface="Calibri" pitchFamily="34" charset="0"/>
                <a:cs typeface="Times New Roman" pitchFamily="18" charset="0"/>
              </a:rPr>
              <a:t>Книга: Энциклопедия / Редкол.:                               И. Е. Баренбаум, А. А. Беловицкая,                          А. А. Говоров и др. – М. : Большая Российская энциклопедия, 1998. – С.  443.</a:t>
            </a:r>
            <a:endParaRPr lang="ru-RU" sz="1400">
              <a:solidFill>
                <a:srgbClr val="2A6970"/>
              </a:solidFill>
              <a:latin typeface="Calibri" pitchFamily="34" charset="0"/>
            </a:endParaRPr>
          </a:p>
        </p:txBody>
      </p:sp>
      <p:pic>
        <p:nvPicPr>
          <p:cNvPr id="9222" name="Picture 3" descr="https://upload.wikimedia.org/wikipedia/commons/thumb/c/c9/%D0%9D%D0%B5%D1%83%D1%81%D1%82%D1%80%D0%BE%D0%B5%D0%B2_%D0%90%D0%BB%D0%B5%D0%BA%D1%81%D0%B0%D0%BD%D0%B4%D1%80_%D0%9D%D0%B8%D0%BA%D0%BE%D0%BB%D0%B0%D0%B5%D0%B2%D0%B8%D1%87%2C_1894.jpg/260px-%D0%9D%D0%B5%D1%83%D1%81%D1%82%D1%80%D0%BE%D0%B5%D0%B2_%D0%90%D0%BB%D0%B5%D0%BA%D1%81%D0%B0%D0%BD%D0%B4%D1%80_%D0%9D%D0%B8%D0%BA%D0%BE%D0%BB%D0%B0%D0%B5%D0%B2%D0%B8%D1%87%2C_18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5963" y="1412875"/>
            <a:ext cx="3124200" cy="394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188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bgpics.ru/pictures/2560x1600/11627-fonyi-otkryitka-s-novyim-godom-2015-2560x16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884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"/>
          <p:cNvSpPr txBox="1">
            <a:spLocks/>
          </p:cNvSpPr>
          <p:nvPr/>
        </p:nvSpPr>
        <p:spPr bwMode="auto">
          <a:xfrm>
            <a:off x="6011863" y="5805488"/>
            <a:ext cx="295275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normAutofit/>
          </a:bodyPr>
          <a:lstStyle/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defRPr/>
            </a:pPr>
            <a:r>
              <a:rPr lang="en-US" sz="16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©</a:t>
            </a:r>
            <a:r>
              <a:rPr lang="ru-RU" sz="16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 ГПНТБ СО РАН, 2015 г.</a:t>
            </a: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defRPr/>
            </a:pPr>
            <a:r>
              <a:rPr lang="en-US" sz="16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©</a:t>
            </a:r>
            <a:r>
              <a:rPr lang="ru-RU" sz="16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 ОНИМР, 2015 г.</a:t>
            </a: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defRPr/>
            </a:pPr>
            <a:r>
              <a:rPr lang="en-US" sz="16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© </a:t>
            </a:r>
            <a:r>
              <a:rPr lang="ru-RU" sz="16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Составитель </a:t>
            </a:r>
            <a:r>
              <a:rPr lang="ru-RU" sz="16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Павлюк</a:t>
            </a:r>
            <a:r>
              <a:rPr lang="ru-RU" sz="16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 В. Н.</a:t>
            </a:r>
            <a:endParaRPr lang="en-US" sz="1600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</a:endParaRPr>
          </a:p>
        </p:txBody>
      </p:sp>
      <p:pic>
        <p:nvPicPr>
          <p:cNvPr id="10244" name="Picture 5" descr="85_www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2565400"/>
            <a:ext cx="3981450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875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ZnamenDaty_1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1053</Words>
  <Application>Microsoft Office PowerPoint</Application>
  <PresentationFormat>Экран (4:3)</PresentationFormat>
  <Paragraphs>38</Paragraphs>
  <Slides>9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ZnamenDaty_11</dc:title>
  <dc:creator>HomeComp</dc:creator>
  <cp:lastModifiedBy>ГПНТБ СО РАН</cp:lastModifiedBy>
  <cp:revision>60</cp:revision>
  <dcterms:created xsi:type="dcterms:W3CDTF">2015-10-25T08:35:15Z</dcterms:created>
  <dcterms:modified xsi:type="dcterms:W3CDTF">2015-11-03T01:33:12Z</dcterms:modified>
</cp:coreProperties>
</file>