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>
    <p:present/>
    <p:sldAll/>
    <p:penClr>
      <a:prstClr val="red"/>
    </p:penClr>
  </p:showPr>
  <p:clrMru>
    <a:srgbClr val="800000"/>
    <a:srgbClr val="CC0099"/>
    <a:srgbClr val="FF9900"/>
    <a:srgbClr val="FF0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89" autoAdjust="0"/>
  </p:normalViewPr>
  <p:slideViewPr>
    <p:cSldViewPr>
      <p:cViewPr varScale="1">
        <p:scale>
          <a:sx n="48" d="100"/>
          <a:sy n="48" d="100"/>
        </p:scale>
        <p:origin x="-5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EE3706-2501-4F2B-BEA6-D58C0C95FDF1}" type="datetimeFigureOut">
              <a:rPr lang="ru-RU" smtClean="0"/>
              <a:t>06.10.2015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839BB-A17C-4F40-B206-72060C8B5F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839BB-A17C-4F40-B206-72060C8B5FA4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839BB-A17C-4F40-B206-72060C8B5FA4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839BB-A17C-4F40-B206-72060C8B5FA4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839BB-A17C-4F40-B206-72060C8B5FA4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839BB-A17C-4F40-B206-72060C8B5FA4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839BB-A17C-4F40-B206-72060C8B5FA4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839BB-A17C-4F40-B206-72060C8B5FA4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839BB-A17C-4F40-B206-72060C8B5FA4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839BB-A17C-4F40-B206-72060C8B5FA4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839BB-A17C-4F40-B206-72060C8B5FA4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839BB-A17C-4F40-B206-72060C8B5FA4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BF603-78CE-493C-BCA6-745F9D8424E0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AA21A-720F-453D-89F8-18F2452E29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2493B-92BB-474A-BEF5-619D31C91665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BD33F-5E92-4BB4-97F4-027656485A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54DC3-F744-4C09-9183-3D9F5A0A1E33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B3D08-20A6-4CC4-934F-634697DFF0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E4DEA-EBB0-411F-9B55-231628217BB4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8FDAE-2301-4C9D-A283-53ACC764F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675D5-96C3-47F1-AA65-A55F9E952C58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143E-3B02-40E2-98C4-D04B79256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F1FB3-6A12-4EC0-A4B4-BBEB85B20EA8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B3C2C-CFCC-4CBE-9871-6032054983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99BE7-DA1F-459E-9312-2C1256C1E888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6604A-5FB3-43E6-BE06-A99D4B57A1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F40A2-6866-4809-AFB6-375CAB358F57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4120F-3865-4DDD-8235-A058ED8E5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D0F38-C37C-418C-89D3-46BA5623A52A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BE258-0204-46E1-8F78-EF9D087B72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BD68C-2709-4068-A9A1-389BE97B4662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2C446-7190-4811-9A95-09AD0D674E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40A72-67AD-41BA-A740-1F1ABFD789EC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EA245-B8C7-468D-88FB-AB365D285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08A0DF-8498-4D9E-A739-B815554A8491}" type="datetimeFigureOut">
              <a:rPr lang="ru-RU"/>
              <a:pPr>
                <a:defRPr/>
              </a:pPr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8B8788-58DB-4CBD-BCBE-E62A8AC02B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s.forwallpaper.com/files/thumbs/preview/88/888098__vector-autumn-theme-jpg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55650" y="188913"/>
            <a:ext cx="7918450" cy="36004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Знаменательные даты  по библиотековедению, </a:t>
            </a:r>
            <a:r>
              <a:rPr lang="ru-RU" sz="5400" b="1" dirty="0" err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библиографоведению</a:t>
            </a:r>
            <a:r>
              <a:rPr lang="ru-RU" sz="5400" b="1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                  и книговедению</a:t>
            </a:r>
            <a:endParaRPr lang="ru-RU" sz="5400" dirty="0">
              <a:solidFill>
                <a:srgbClr val="CC009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555776" y="3717032"/>
            <a:ext cx="4680421" cy="10795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>
                <a:solidFill>
                  <a:srgbClr val="CC00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октябрь 201</a:t>
            </a:r>
            <a:r>
              <a:rPr lang="en-US" sz="4800" b="1" dirty="0">
                <a:solidFill>
                  <a:srgbClr val="CC00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5</a:t>
            </a:r>
            <a:r>
              <a:rPr lang="ru-RU" sz="4800" b="1" dirty="0">
                <a:solidFill>
                  <a:srgbClr val="CC00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 г.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>
              <a:solidFill>
                <a:srgbClr val="CC0099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7" name="Rectangle 5"/>
          <p:cNvSpPr txBox="1">
            <a:spLocks/>
          </p:cNvSpPr>
          <p:nvPr/>
        </p:nvSpPr>
        <p:spPr bwMode="auto">
          <a:xfrm>
            <a:off x="5867400" y="6021388"/>
            <a:ext cx="30241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</a:t>
            </a:r>
            <a:r>
              <a:rPr lang="en-US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5</a:t>
            </a: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</a:t>
            </a: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  <a:endParaRPr 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2056" name="Picture 6" descr="http://fondnewtown.ru/wp-content/uploads/2015/06/%D0%A1%D0%B2%D0%B8%D1%82%D0%BE%D0%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4797425"/>
            <a:ext cx="210502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344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ages.forwallpaper.com/files/thumbs/preview/88/888098__vector-autumn-theme-jpg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21 октября 2015 г. </a:t>
            </a:r>
            <a:r>
              <a:rPr lang="en-US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65 лет со дня рождения (1950 г.)            украинского </a:t>
            </a:r>
            <a:r>
              <a:rPr lang="ru-RU" sz="2400" b="1" dirty="0" err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библиотековеда</a:t>
            </a: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НАТАЛЬИ НИКОЛАЕВНЫ КУШНАРЕНКО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35525" cy="4525963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Родилась в шахтёрской семье. В 1968 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г.  </a:t>
            </a:r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окончила </a:t>
            </a:r>
            <a:r>
              <a:rPr lang="ru-RU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Ингулецкую</a:t>
            </a:r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среднюю школу. В 1968–1972 гг. училась на библиотечном факультете Харьковского государственного института культуры. Защитила кандидатскую диссертацию на тему «Координация комплектования фондов в условиях централизации сети государственных массовых библиотек». В 1972–1975 гг. занимала должность преподавателя кафедры библиотечных фондов и каталогов ХГИК. 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                     В </a:t>
            </a:r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1976–1979 гг. обучалась в аспирантуре Московского государственного института культуры. В 1994–2002 гг. – декан факультета библиотековедения и информатики ХГАК.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9" name="Прямоугольник 6"/>
          <p:cNvSpPr>
            <a:spLocks noChangeArrowheads="1"/>
          </p:cNvSpPr>
          <p:nvPr/>
        </p:nvSpPr>
        <p:spPr bwMode="auto">
          <a:xfrm>
            <a:off x="5724525" y="5516563"/>
            <a:ext cx="30051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600" b="1">
                <a:solidFill>
                  <a:srgbClr val="800000"/>
                </a:solidFill>
                <a:latin typeface="Calibri" pitchFamily="34" charset="0"/>
              </a:rPr>
              <a:t>Библиотечная энциклопедия / Рос. гос. б-ка. – М. : Пашков дом, 2007. – С. 557. </a:t>
            </a:r>
          </a:p>
        </p:txBody>
      </p:sp>
      <p:pic>
        <p:nvPicPr>
          <p:cNvPr id="11270" name="Picture 2" descr="http://vi.ill.in.ua/m/150x150/2162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1773238"/>
            <a:ext cx="316706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32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ages.forwallpaper.com/files/thumbs/preview/88/888098__vector-autumn-theme-jpg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 txBox="1">
            <a:spLocks/>
          </p:cNvSpPr>
          <p:nvPr/>
        </p:nvSpPr>
        <p:spPr bwMode="auto">
          <a:xfrm>
            <a:off x="6011863" y="5805488"/>
            <a:ext cx="29527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ОНИМР,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 </a:t>
            </a:r>
            <a:r>
              <a:rPr lang="ru-RU" sz="16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Составитель </a:t>
            </a:r>
            <a:r>
              <a:rPr lang="ru-RU" sz="16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Павлюк</a:t>
            </a:r>
            <a:r>
              <a:rPr lang="ru-RU" sz="16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В. Н.</a:t>
            </a:r>
            <a:endParaRPr lang="en-US" sz="1600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pic>
        <p:nvPicPr>
          <p:cNvPr id="12292" name="Picture 6" descr="http://maxpol.3dn.ru/images/88888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68413"/>
            <a:ext cx="7451725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2924175"/>
            <a:ext cx="2181225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90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ages.forwallpaper.com/files/thumbs/preview/88/888098__vector-autumn-theme-jpg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1 октября 2015 г.</a:t>
            </a:r>
            <a:r>
              <a:rPr lang="en-US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120 лет со дня рождения (1895-1975 гг.) советского  библиографа </a:t>
            </a:r>
            <a:b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МИЛИЦЫ ВЕНЕДИКТОВНЫ СОКУРОВОЙ </a:t>
            </a:r>
          </a:p>
        </p:txBody>
      </p:sp>
      <p:sp>
        <p:nvSpPr>
          <p:cNvPr id="3076" name="Содержимое 5"/>
          <p:cNvSpPr>
            <a:spLocks noGrp="1"/>
          </p:cNvSpPr>
          <p:nvPr>
            <p:ph sz="half" idx="1"/>
          </p:nvPr>
        </p:nvSpPr>
        <p:spPr>
          <a:xfrm>
            <a:off x="468313" y="1484313"/>
            <a:ext cx="5256212" cy="49974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3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Училась на Стебутовских высших женских курсах (1913 г.) </a:t>
            </a:r>
            <a:r>
              <a:rPr lang="en-US" sz="23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3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 1918–1922 гг. работала в системе народного образования. </a:t>
            </a:r>
            <a:r>
              <a:rPr lang="en-US" sz="23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23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 1923–1929 гг. директор библиотеки Среднеазиатского коммунистического университета      в Ташкенте. С 1930 г. – в Ленинграде, закончила высшие библиотечные курсы при ГПБ. Работала в РНБ старшим научным сотрудником (1944–1956 </a:t>
            </a:r>
            <a:r>
              <a:rPr lang="en-US" sz="23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гг.) Кандидат исторических наук.</a:t>
            </a:r>
          </a:p>
        </p:txBody>
      </p:sp>
      <p:pic>
        <p:nvPicPr>
          <p:cNvPr id="3077" name="Picture 4" descr="http://www.nlr.ru/file_img/person/4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1557338"/>
            <a:ext cx="26860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Прямоугольник 9"/>
          <p:cNvSpPr>
            <a:spLocks noChangeArrowheads="1"/>
          </p:cNvSpPr>
          <p:nvPr/>
        </p:nvSpPr>
        <p:spPr bwMode="auto">
          <a:xfrm>
            <a:off x="5724525" y="5445125"/>
            <a:ext cx="29876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600" b="1">
                <a:solidFill>
                  <a:srgbClr val="800000"/>
                </a:solidFill>
                <a:latin typeface="Calibri" pitchFamily="34" charset="0"/>
              </a:rPr>
              <a:t>Библиотечная энциклопедия / Рос. гос. б-ка. – М. : Пашков дом, 2007. – С. 970</a:t>
            </a:r>
            <a:r>
              <a:rPr lang="en-US" sz="1600" b="1">
                <a:solidFill>
                  <a:srgbClr val="800000"/>
                </a:solidFill>
                <a:latin typeface="Calibri" pitchFamily="34" charset="0"/>
              </a:rPr>
              <a:t>.</a:t>
            </a:r>
            <a:r>
              <a:rPr lang="ru-RU" sz="1600" b="1">
                <a:solidFill>
                  <a:srgbClr val="800000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ransition advTm="1531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ages.forwallpaper.com/files/thumbs/preview/88/888098__vector-autumn-theme-jpg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4 октября 2015 г. </a:t>
            </a:r>
            <a:r>
              <a:rPr lang="en-US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115 лет со дня рождения (1900–1963 гг.) библиографа, книговеда </a:t>
            </a:r>
            <a:b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ЛЬВА МИХАЙЛОВИЧА ДОБРОВОЛЬСКОГО</a:t>
            </a:r>
          </a:p>
        </p:txBody>
      </p:sp>
      <p:sp>
        <p:nvSpPr>
          <p:cNvPr id="4100" name="Содержимое 10"/>
          <p:cNvSpPr>
            <a:spLocks noGrp="1"/>
          </p:cNvSpPr>
          <p:nvPr>
            <p:ph sz="half" idx="2"/>
          </p:nvPr>
        </p:nvSpPr>
        <p:spPr>
          <a:xfrm>
            <a:off x="3708400" y="1600200"/>
            <a:ext cx="4978400" cy="5068888"/>
          </a:xfrm>
        </p:spPr>
        <p:txBody>
          <a:bodyPr/>
          <a:lstStyle/>
          <a:p>
            <a:pPr marL="0" indent="0" algn="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 1933–1963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en-US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– ученый, хранитель рукописных фондов Пушкинского дома АН СССР. </a:t>
            </a:r>
          </a:p>
          <a:p>
            <a:pPr marL="0" indent="0" algn="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 1929–1934 гг. участвовал в создании библиографического словаря «Деятели революционного движения в России».</a:t>
            </a:r>
            <a:r>
              <a:rPr lang="en-US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 1950 г. – редактор «Бюллетеней рукописного отдела Пушкинского дома» (вв. </a:t>
            </a:r>
            <a:r>
              <a:rPr lang="en-US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VII, IX). </a:t>
            </a:r>
            <a:endParaRPr lang="ru-RU" sz="24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Автор научных описаний рукописей и библиографических работ о русских классиках </a:t>
            </a:r>
            <a:r>
              <a:rPr lang="en-US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в., о книгах, запрещенных и уничтоженных царской цензурой. </a:t>
            </a:r>
          </a:p>
        </p:txBody>
      </p:sp>
      <p:pic>
        <p:nvPicPr>
          <p:cNvPr id="4101" name="Picture 2" descr="http://hfcs.ru/rpg/WebPict/fullpic/0093-1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700213"/>
            <a:ext cx="2951162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3"/>
          <p:cNvSpPr>
            <a:spLocks noChangeArrowheads="1"/>
          </p:cNvSpPr>
          <p:nvPr/>
        </p:nvSpPr>
        <p:spPr bwMode="auto">
          <a:xfrm>
            <a:off x="323850" y="5295900"/>
            <a:ext cx="34559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>
                <a:solidFill>
                  <a:srgbClr val="800000"/>
                </a:solidFill>
                <a:latin typeface="Calibri" pitchFamily="34" charset="0"/>
                <a:cs typeface="Times New Roman" pitchFamily="18" charset="0"/>
              </a:rPr>
              <a:t>Книга: Энциклопедия / Редкол.:                        И. Е. Баренбаум, А. А. Беловицкая,            А. А. Говоров и др. – М. : Большая Российская энциклопедия, 1998. –   С. 198. </a:t>
            </a:r>
            <a:endParaRPr lang="ru-RU" sz="1600">
              <a:solidFill>
                <a:srgbClr val="8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Tm="1546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ages.forwallpaper.com/files/thumbs/preview/88/888098__vector-autumn-theme-jpg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5"/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1143000"/>
          </a:xfrm>
        </p:spPr>
        <p:txBody>
          <a:bodyPr/>
          <a:lstStyle/>
          <a:p>
            <a:pPr algn="r" eaLnBrk="1" hangingPunct="1"/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10 октября 2015 г. </a:t>
            </a:r>
            <a:r>
              <a:rPr lang="en-US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115 лет со дня рождения</a:t>
            </a:r>
            <a:r>
              <a:rPr lang="en-US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(1900–1989 гг.) советского библиографоведа </a:t>
            </a:r>
            <a:b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МИХАИЛА ПАВЛОВИЧА ГАСТФЕРА</a:t>
            </a:r>
          </a:p>
        </p:txBody>
      </p:sp>
      <p:sp>
        <p:nvSpPr>
          <p:cNvPr id="5124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5483225" cy="504031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Из семьи служащего. Окончил библиотечные курсы при МГНУ им. </a:t>
            </a:r>
            <a:r>
              <a:rPr lang="en-US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А.</a:t>
            </a:r>
            <a:r>
              <a:rPr lang="en-US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Л.</a:t>
            </a:r>
            <a:r>
              <a:rPr lang="en-US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Шанявского (1919 г.), экономическое отделение факультета общественных наук МУ (1926 г.). Главный библиограф Государственной центральной книжной палаты РСФСР </a:t>
            </a:r>
            <a:r>
              <a:rPr lang="en-US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(1924–1931 гг.). В 1929–1931 гг. старший консультант по библиографии в редакции Большой Советской Энциклопедии. С 1932</a:t>
            </a:r>
            <a:r>
              <a:rPr lang="en-US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г. читал курс лекций по технической библиографии в МГБИ. Один из инициаторов создания библиографического журнала «Новости технической литературы» (1935 г.). </a:t>
            </a:r>
            <a:r>
              <a:rPr lang="en-US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 1942 г. по 1949 г. – зам. директора ГНБ ВСНХ.   С 1949 г. на педагогической работе в МГБИ.</a:t>
            </a:r>
          </a:p>
          <a:p>
            <a:pPr marL="0" indent="0" eaLnBrk="1" hangingPunct="1"/>
            <a:endParaRPr lang="ru-RU" sz="2000" smtClean="0">
              <a:solidFill>
                <a:srgbClr val="800000"/>
              </a:solidFill>
            </a:endParaRPr>
          </a:p>
        </p:txBody>
      </p:sp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1700213"/>
            <a:ext cx="2528887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Прямоугольник 10"/>
          <p:cNvSpPr>
            <a:spLocks noChangeArrowheads="1"/>
          </p:cNvSpPr>
          <p:nvPr/>
        </p:nvSpPr>
        <p:spPr bwMode="auto">
          <a:xfrm>
            <a:off x="5940425" y="5516563"/>
            <a:ext cx="2771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600" b="1">
                <a:solidFill>
                  <a:srgbClr val="800000"/>
                </a:solidFill>
                <a:latin typeface="Calibri" pitchFamily="34" charset="0"/>
              </a:rPr>
              <a:t>Библиотечная энциклопедия / Рос. гос. б-ка. – М. : Пашков дом, 2007. – С.  296.</a:t>
            </a:r>
          </a:p>
        </p:txBody>
      </p:sp>
    </p:spTree>
  </p:cSld>
  <p:clrMapOvr>
    <a:masterClrMapping/>
  </p:clrMapOvr>
  <p:transition advTm="1517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ages.forwallpaper.com/files/thumbs/preview/88/888098__vector-autumn-theme-jpg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18 октября 2015 г.  </a:t>
            </a:r>
            <a:r>
              <a:rPr lang="en-US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70 лет со дня рождения</a:t>
            </a:r>
            <a:r>
              <a:rPr lang="en-US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(1945–2008 гг.) российского библиотечного деятеля</a:t>
            </a:r>
            <a:b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 ЕЛЕНЫ БОРИСОВНЫ СОБОЛЕВОЙ</a:t>
            </a:r>
          </a:p>
        </p:txBody>
      </p:sp>
      <p:sp>
        <p:nvSpPr>
          <p:cNvPr id="6148" name="Содержимое 5"/>
          <p:cNvSpPr>
            <a:spLocks noGrp="1"/>
          </p:cNvSpPr>
          <p:nvPr>
            <p:ph sz="half" idx="2"/>
          </p:nvPr>
        </p:nvSpPr>
        <p:spPr>
          <a:xfrm>
            <a:off x="3563938" y="1600200"/>
            <a:ext cx="5256212" cy="4781550"/>
          </a:xfrm>
        </p:spPr>
        <p:txBody>
          <a:bodyPr/>
          <a:lstStyle/>
          <a:p>
            <a:pPr marL="0" indent="0" algn="r" eaLnBrk="1" hangingPunct="1">
              <a:buFont typeface="Arial" charset="0"/>
              <a:buNone/>
            </a:pPr>
            <a:r>
              <a:rPr lang="ru-RU" sz="22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Родилась в г. Новосибирске. Окончила Ленинградский государственный институт культуры в 1968 г. Кандидат педагогических наук. Автор свыше </a:t>
            </a:r>
            <a:r>
              <a:rPr lang="en-US" sz="22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2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0 научных работ. Дипломант Всероссийского конкурса научных работ в области библиографии, конкурса прикладных научных работ. Работала заместителем директора по научной работе Государственной публичной научно-технической библиотеки Сибирского отделения РАН. Была бессменным составителем сборников «Новости ГПНТБ СО РАН».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844675"/>
            <a:ext cx="273685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Содержимое 4"/>
          <p:cNvSpPr>
            <a:spLocks noGrp="1"/>
          </p:cNvSpPr>
          <p:nvPr>
            <p:ph sz="half" idx="2"/>
          </p:nvPr>
        </p:nvSpPr>
        <p:spPr>
          <a:xfrm>
            <a:off x="323850" y="5229225"/>
            <a:ext cx="3168650" cy="151288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400" b="1" smtClean="0">
                <a:solidFill>
                  <a:srgbClr val="800000"/>
                </a:solidFill>
                <a:cs typeface="Times New Roman" pitchFamily="18" charset="0"/>
              </a:rPr>
              <a:t>Универсальный энциклопедический календарь-журнал 2015 : для работников библиотек, школ и вузов, учреждений науки и культуры, любителей искусства и словесности. –</a:t>
            </a:r>
            <a:r>
              <a:rPr lang="en-US" sz="1400" b="1" smtClean="0">
                <a:solidFill>
                  <a:srgbClr val="800000"/>
                </a:solidFill>
                <a:cs typeface="Times New Roman" pitchFamily="18" charset="0"/>
              </a:rPr>
              <a:t> </a:t>
            </a:r>
            <a:r>
              <a:rPr lang="ru-RU" sz="1400" b="1" smtClean="0">
                <a:solidFill>
                  <a:srgbClr val="800000"/>
                </a:solidFill>
                <a:cs typeface="Times New Roman" pitchFamily="18" charset="0"/>
              </a:rPr>
              <a:t>М.</a:t>
            </a:r>
            <a:r>
              <a:rPr lang="en-US" sz="1400" b="1" smtClean="0">
                <a:solidFill>
                  <a:srgbClr val="800000"/>
                </a:solidFill>
                <a:cs typeface="Times New Roman" pitchFamily="18" charset="0"/>
              </a:rPr>
              <a:t> </a:t>
            </a:r>
            <a:r>
              <a:rPr lang="ru-RU" sz="1400" b="1" smtClean="0">
                <a:solidFill>
                  <a:srgbClr val="800000"/>
                </a:solidFill>
                <a:cs typeface="Times New Roman" pitchFamily="18" charset="0"/>
              </a:rPr>
              <a:t>: Библиотека, 2014. –</a:t>
            </a:r>
            <a:r>
              <a:rPr lang="en-US" sz="1400" b="1" smtClean="0">
                <a:solidFill>
                  <a:srgbClr val="800000"/>
                </a:solidFill>
                <a:cs typeface="Times New Roman" pitchFamily="18" charset="0"/>
              </a:rPr>
              <a:t> </a:t>
            </a:r>
            <a:r>
              <a:rPr lang="ru-RU" sz="1400" b="1" smtClean="0">
                <a:solidFill>
                  <a:srgbClr val="800000"/>
                </a:solidFill>
                <a:cs typeface="Times New Roman" pitchFamily="18" charset="0"/>
              </a:rPr>
              <a:t>С. 131.</a:t>
            </a:r>
          </a:p>
        </p:txBody>
      </p:sp>
    </p:spTree>
  </p:cSld>
  <p:clrMapOvr>
    <a:masterClrMapping/>
  </p:clrMapOvr>
  <p:transition advTm="1536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ages.forwallpaper.com/files/thumbs/preview/88/888098__vector-autumn-theme-jpg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12 октября 2015 г.  120 лет со дня рождения</a:t>
            </a:r>
            <a:r>
              <a:rPr lang="en-US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(1895–1968 гг.) советского библиотечного деятеля </a:t>
            </a:r>
            <a:b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ВИТАЛИЯ НИКОЛАЕВИЧА ДЕНИСЬЕВА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651500" y="5949950"/>
            <a:ext cx="2963863" cy="503238"/>
          </a:xfrm>
        </p:spPr>
        <p:txBody>
          <a:bodyPr rtlCol="0">
            <a:normAutofit fontScale="55000" lnSpcReduction="20000"/>
          </a:bodyPr>
          <a:lstStyle/>
          <a:p>
            <a:pPr marL="0" indent="0"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800000"/>
                </a:solidFill>
              </a:rPr>
              <a:t>http://www.e-culture.ru/Denis/index.htm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7173" name="Содержимое 5"/>
          <p:cNvSpPr>
            <a:spLocks noGrp="1"/>
          </p:cNvSpPr>
          <p:nvPr>
            <p:ph sz="half" idx="2"/>
          </p:nvPr>
        </p:nvSpPr>
        <p:spPr>
          <a:xfrm>
            <a:off x="250825" y="1484313"/>
            <a:ext cx="5195888" cy="51847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8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Родился в г. Орле, в семье почтово-телеграфного служащего. В 1914 г. окончил гимназию, в 1918 г. - Нежинский историко-филологический институт. Библиотечную деятельность начал с 1915 г. в Никополе, продолжил с 1920 г. в Николаеве в должности заведующего центральной базисной городской библиотекой; с 1923 г. - преподаватель и библиотекарь Рабочего дворца им. Ленина в Москве. С 1933 по 1946 г. читал лекции в Московском государственном библиотечном институте по комплектованию библиотечных фондов. С 1935 г. имеет звание доцента, а с               1939 г. – старшего научного сотрудника.             В 1945-1956 гг.  старший редактор журнала «Библиотекарь», с 1961 г. - член редколлегии этого журнала. Опубликовал более 130 книг, брошюр, программ, статей.</a:t>
            </a:r>
          </a:p>
        </p:txBody>
      </p:sp>
      <p:pic>
        <p:nvPicPr>
          <p:cNvPr id="7174" name="Picture 2" descr="http://www.e-culture.ru/Denis/foto9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557338"/>
            <a:ext cx="2736850" cy="39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ages.forwallpaper.com/files/thumbs/preview/88/888098__vector-autumn-theme-jpg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19 октября 2015 г.    95 лет со дня рождения</a:t>
            </a:r>
            <a:r>
              <a:rPr lang="en-US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(1920–2001 гг.) советского библиотечного деятеля </a:t>
            </a:r>
            <a:b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КОНСТАНТИНА ИВАНОВИЧА АБРАМОВА</a:t>
            </a:r>
          </a:p>
        </p:txBody>
      </p:sp>
      <p:sp>
        <p:nvSpPr>
          <p:cNvPr id="8196" name="Содержимое 5"/>
          <p:cNvSpPr>
            <a:spLocks noGrp="1"/>
          </p:cNvSpPr>
          <p:nvPr>
            <p:ph sz="half" idx="2"/>
          </p:nvPr>
        </p:nvSpPr>
        <p:spPr>
          <a:xfrm>
            <a:off x="3348038" y="1600200"/>
            <a:ext cx="5338762" cy="4997450"/>
          </a:xfrm>
        </p:spPr>
        <p:txBody>
          <a:bodyPr/>
          <a:lstStyle/>
          <a:p>
            <a:pPr marL="0" indent="0" algn="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Родился в с. </a:t>
            </a:r>
            <a:r>
              <a:rPr 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Луговское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Минусинского района Красноярского края, доктор педагогических наук (1976 г.), профессор (1976 г.), заслуженный деятель науки РСФСР (1980 г.). Окончил Московский государственный библиотечный институт (1950 г.).</a:t>
            </a:r>
            <a:r>
              <a:rPr lang="en-US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 1958 г. - заведующий кафедрой библиотековедения Московского государственного университета культуры. Автор работ, посвященных теории и истории библиотековедения, в том числе «История библиотечного дела в СССР» (1980 г.), «Ленинский план организации библиотечного дела в СССР» (1970 г.),  «Библиотечное строительство в первые годы Советской власти» (1974 г.).</a:t>
            </a:r>
          </a:p>
        </p:txBody>
      </p:sp>
      <p:pic>
        <p:nvPicPr>
          <p:cNvPr id="819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916113"/>
            <a:ext cx="27178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Прямоугольник 6"/>
          <p:cNvSpPr>
            <a:spLocks noChangeArrowheads="1"/>
          </p:cNvSpPr>
          <p:nvPr/>
        </p:nvSpPr>
        <p:spPr bwMode="auto">
          <a:xfrm>
            <a:off x="395288" y="5300663"/>
            <a:ext cx="30972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800000"/>
                </a:solidFill>
                <a:latin typeface="Calibri" pitchFamily="34" charset="0"/>
              </a:rPr>
              <a:t>Книга: Энциклопедия / Редкол.: И. Е. Баренбаум,                                            А. А. Беловицкая, А. А. Говоров и др. – М. : Большая Российская энциклопедия, 1998. – С. 10.</a:t>
            </a:r>
            <a:endParaRPr lang="ru-RU" sz="1600">
              <a:solidFill>
                <a:srgbClr val="8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Tm="15594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ages.forwallpaper.com/files/thumbs/preview/88/888098__vector-autumn-theme-jpg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18 октября 2015 г.  175 лет со дня рождения</a:t>
            </a:r>
            <a:r>
              <a:rPr lang="en-US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(1840–1919 гг.) русского книгоиздателя</a:t>
            </a:r>
            <a:b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ЛОНГИНА ФЕДОРОВИЧА ПАНТЕЛЕЕВА</a:t>
            </a:r>
          </a:p>
        </p:txBody>
      </p:sp>
      <p:sp>
        <p:nvSpPr>
          <p:cNvPr id="9220" name="Содержимое 3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5256212" cy="482441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8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Родился в Сольвычегодске Архангельской губернии, дворянин. Окончил юридический факультет Петербургского университета 1862 г. Был членом тайной революционной организации «Земля и воля», и в 1864 г. был арестован за революционную деятельность и поддержку Польского восстания, приговорен      к 6-летней каторге, замененной по прибытии в Сибирь поселением. В 1876 г.  вернулся в Петербург, а в следующем году организовал издательство научной литературы.                                 За 1877–1907 гг.  издал свыше 250 книг, в том числе 4-томное собрание сочинений                                     Н. А. Добролюбова и сочинения А. Мицкевича. Автор известных «Воспоминаний», в которых он рассказывает о встречах с Ф. М. Достоевским в первой половине 1860-х гг.</a:t>
            </a:r>
          </a:p>
          <a:p>
            <a:pPr marL="0" indent="0" eaLnBrk="1" hangingPunct="1">
              <a:buFont typeface="Arial" charset="0"/>
              <a:buNone/>
            </a:pPr>
            <a:endParaRPr lang="ru-RU" sz="1800" b="1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2" descr="Panteleev L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628775"/>
            <a:ext cx="2887663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3"/>
          <p:cNvSpPr>
            <a:spLocks noChangeArrowheads="1"/>
          </p:cNvSpPr>
          <p:nvPr/>
        </p:nvSpPr>
        <p:spPr bwMode="auto">
          <a:xfrm>
            <a:off x="5940425" y="5521325"/>
            <a:ext cx="287972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1200" b="1">
                <a:solidFill>
                  <a:srgbClr val="800000"/>
                </a:solidFill>
                <a:cs typeface="Times New Roman" pitchFamily="18" charset="0"/>
              </a:rPr>
              <a:t>Книга: Энциклопедия / Редкол.:    </a:t>
            </a:r>
          </a:p>
          <a:p>
            <a:pPr algn="r"/>
            <a:r>
              <a:rPr lang="ru-RU" sz="1200" b="1">
                <a:solidFill>
                  <a:srgbClr val="800000"/>
                </a:solidFill>
                <a:cs typeface="Times New Roman" pitchFamily="18" charset="0"/>
              </a:rPr>
              <a:t>И. Е. Баренбаум, А. А. Беловицкая, </a:t>
            </a:r>
          </a:p>
          <a:p>
            <a:pPr algn="r"/>
            <a:r>
              <a:rPr lang="ru-RU" sz="1200" b="1">
                <a:solidFill>
                  <a:srgbClr val="800000"/>
                </a:solidFill>
                <a:cs typeface="Times New Roman" pitchFamily="18" charset="0"/>
              </a:rPr>
              <a:t>А. А. Говоров и др. – М. : Большая Российская энциклопедия, 1998. – </a:t>
            </a:r>
          </a:p>
          <a:p>
            <a:pPr algn="r"/>
            <a:r>
              <a:rPr lang="ru-RU" sz="1200" b="1">
                <a:solidFill>
                  <a:srgbClr val="800000"/>
                </a:solidFill>
                <a:cs typeface="Times New Roman" pitchFamily="18" charset="0"/>
              </a:rPr>
              <a:t>С. 468. </a:t>
            </a:r>
            <a:endParaRPr lang="ru-RU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advTm="15375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ages.forwallpaper.com/files/thumbs/preview/88/888098__vector-autumn-theme-jpg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21 октября 2015 г.               80 лет со дня рождения (1935 г.) российского книговеда библиографа </a:t>
            </a:r>
            <a:b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БОРИСА АРЬЕВИЧА СЕМЕНОВКЕРА</a:t>
            </a:r>
          </a:p>
        </p:txBody>
      </p:sp>
      <p:sp>
        <p:nvSpPr>
          <p:cNvPr id="10244" name="Содержимое 5"/>
          <p:cNvSpPr>
            <a:spLocks noGrp="1"/>
          </p:cNvSpPr>
          <p:nvPr>
            <p:ph sz="half" idx="2"/>
          </p:nvPr>
        </p:nvSpPr>
        <p:spPr>
          <a:xfrm>
            <a:off x="3203575" y="1600200"/>
            <a:ext cx="5483225" cy="4924425"/>
          </a:xfrm>
        </p:spPr>
        <p:txBody>
          <a:bodyPr/>
          <a:lstStyle/>
          <a:p>
            <a:pPr marL="0" indent="0" algn="r" eaLnBrk="1" hangingPunct="1">
              <a:buFont typeface="Arial" charset="0"/>
              <a:buNone/>
            </a:pPr>
            <a:r>
              <a:rPr lang="ru-RU" sz="19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Родился в г. Москве. Историк, доктор, член Международной академии информатизации.             С 1963 г. работал в РГБ, с 1968 г. - в Библиотеке иностранной литературы, с 1975 г. - в Российской книжной палате. Докторская диссертация – «Библиографические памятники Византии» (1990 г.). Опубликовал более 160 работ (в том числе свыше 10 монографий) на темы: национальная библиография, всеобщая история библиографии (Др. Восток, Др. Греция, Арабский халифат и др.), история русской библиографии, стандартизация в области издательского дела и библиографии, библиография, текстология. Председатель Секции книги Центрального дома учёных        (с 1994 г.).</a:t>
            </a:r>
          </a:p>
          <a:p>
            <a:pPr marL="0" indent="0" algn="r" eaLnBrk="1" hangingPunct="1"/>
            <a:endParaRPr lang="ru-RU" sz="1900" b="1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5" name="Rectangle 1"/>
          <p:cNvSpPr>
            <a:spLocks noChangeArrowheads="1"/>
          </p:cNvSpPr>
          <p:nvPr/>
        </p:nvSpPr>
        <p:spPr bwMode="auto">
          <a:xfrm>
            <a:off x="250825" y="5521325"/>
            <a:ext cx="302577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 b="1">
                <a:solidFill>
                  <a:srgbClr val="800000"/>
                </a:solidFill>
                <a:cs typeface="Times New Roman" pitchFamily="18" charset="0"/>
              </a:rPr>
              <a:t>Книга: Энциклопедия / Редкол.:           И. Е. Баренбаум, А. А. Беловицкая, </a:t>
            </a:r>
          </a:p>
          <a:p>
            <a:r>
              <a:rPr lang="ru-RU" sz="1200" b="1">
                <a:solidFill>
                  <a:srgbClr val="800000"/>
                </a:solidFill>
                <a:cs typeface="Times New Roman" pitchFamily="18" charset="0"/>
              </a:rPr>
              <a:t>А. А. Говоров и др. – М. : Большая Российская энциклопедия, 1998. –            С. 585. </a:t>
            </a:r>
            <a:endParaRPr lang="ru-RU">
              <a:solidFill>
                <a:srgbClr val="800000"/>
              </a:solidFill>
            </a:endParaRPr>
          </a:p>
        </p:txBody>
      </p:sp>
      <p:pic>
        <p:nvPicPr>
          <p:cNvPr id="10246" name="Picture 3" descr="http://viskas.warnet.ru/img/books_covers/10035656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412875"/>
            <a:ext cx="2592387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469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ZnamenDaty_1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1338</Words>
  <Application>Microsoft Office PowerPoint</Application>
  <PresentationFormat>Экран (4:3)</PresentationFormat>
  <Paragraphs>50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1 октября 2015 г.    120 лет со дня рождения (1895-1975 гг.) советского  библиографа  МИЛИЦЫ ВЕНЕДИКТОВНЫ СОКУРОВОЙ </vt:lpstr>
      <vt:lpstr>4 октября 2015 г.    115 лет со дня рождения (1900–1963 гг.) библиографа, книговеда  ЛЬВА МИХАЙЛОВИЧА ДОБРОВОЛЬСКОГО</vt:lpstr>
      <vt:lpstr>10 октября 2015 г.      115 лет со дня рождения (1900–1989 гг.) советского библиографоведа  МИХАИЛА ПАВЛОВИЧА ГАСТФЕРА</vt:lpstr>
      <vt:lpstr>18 октября 2015 г.    70 лет со дня рождения (1945–2008 гг.) российского библиотечного деятеля   ЕЛЕНЫ БОРИСОВНЫ СОБОЛЕВОЙ</vt:lpstr>
      <vt:lpstr>12 октября 2015 г.  120 лет со дня рождения (1895–1968 гг.) советского библиотечного деятеля  ВИТАЛИЯ НИКОЛАЕВИЧА ДЕНИСЬЕВА</vt:lpstr>
      <vt:lpstr>19 октября 2015 г.    95 лет со дня рождения (1920–2001 гг.) советского библиотечного деятеля  КОНСТАНТИНА ИВАНОВИЧА АБРАМОВА</vt:lpstr>
      <vt:lpstr>18 октября 2015 г.  175 лет со дня рождения (1840–1919 гг.) русского книгоиздателя  ЛОНГИНА ФЕДОРОВИЧА ПАНТЕЛЕЕВА</vt:lpstr>
      <vt:lpstr>21 октября 2015 г.               80 лет со дня рождения (1935 г.) российского книговеда библиографа  БОРИСА АРЬЕВИЧА СЕМЕНОВКЕРА</vt:lpstr>
      <vt:lpstr>21 октября 2015 г.               65 лет со дня рождения (1950 г.)            украинского библиотековеда  НАТАЛЬИ НИКОЛАЕВНЫ КУШНАРЕНКО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ZnamenDaty_10</dc:title>
  <dc:creator>HomeComp</dc:creator>
  <cp:lastModifiedBy>ГПНТБ СО РАН</cp:lastModifiedBy>
  <cp:revision>105</cp:revision>
  <dcterms:created xsi:type="dcterms:W3CDTF">2015-09-29T03:12:01Z</dcterms:created>
  <dcterms:modified xsi:type="dcterms:W3CDTF">2015-10-06T01:23:37Z</dcterms:modified>
</cp:coreProperties>
</file>