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0" r:id="rId2"/>
    <p:sldId id="261" r:id="rId3"/>
    <p:sldId id="256" r:id="rId4"/>
    <p:sldId id="257" r:id="rId5"/>
    <p:sldId id="258" r:id="rId6"/>
    <p:sldId id="265" r:id="rId7"/>
    <p:sldId id="264" r:id="rId8"/>
    <p:sldId id="263" r:id="rId9"/>
    <p:sldId id="262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srgbClr val="FF0000"/>
    </p:penClr>
  </p:showPr>
  <p:clrMru>
    <a:srgbClr val="800080"/>
    <a:srgbClr val="990099"/>
    <a:srgbClr val="990000"/>
    <a:srgbClr val="CC3300"/>
    <a:srgbClr val="CC0099"/>
    <a:srgbClr val="CC6600"/>
    <a:srgbClr val="9933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84E357-990B-4DC2-A0CC-C47FD80E32E0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4C71038-4B9E-41D2-A9B4-19EDAC25C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20455F-467D-41F7-96AE-C95BD1BD1EE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C71038-4B9E-41D2-A9B4-19EDAC25C9F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2F4360-B146-4FBC-9E13-E461233A947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7BDE1-307F-4D9B-B866-41F5A639D2D6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1A11D-6656-4949-8C66-003D3C9AC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6B58-B57D-4668-B47F-8723A7C159F4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BED7D-9ADF-406A-9DCB-F2B40895F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1C75F-8D04-4BA2-9A07-4093CA96A24B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6239C-C8B8-4218-9012-707EC4280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58132-198A-4659-9649-694CB5BE8395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14EA0-C376-437C-8184-D2515B5E3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489F-F5BD-4A7E-B00D-95C2D9148EFF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E8431-0A75-4ED0-AD20-FBA0C9C44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64B14-D90D-4628-88C0-E33D5A12CC1F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79535-4E43-440F-982A-41E399F22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4C14D-2CDA-48D7-B134-2DA4280CDEB8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6F6C5-B3F6-4D20-B4C8-1FB8C8865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FE85A-2496-4F16-A5E8-343D337B013F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B83BD-E320-4887-BD03-B1F980E99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9CDC9-20DB-4954-8084-6082FEFB0F55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F482-F94D-494D-8837-91596B853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AFEC-50D2-4F7B-B1D8-12FFE0B7FC85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EDD3-0B3A-495B-831F-14CA8DE33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7D330-D2BC-49AF-85A7-5E133ABCA93A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75F95-7035-4ACB-955D-39C871B8B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1F10C9-6347-4B94-BB01-4249B751FB29}" type="datetimeFigureOut">
              <a:rPr lang="ru-RU"/>
              <a:pPr>
                <a:defRPr/>
              </a:pPr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4C7C39-E545-4680-91CA-BA193A4B9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55650" y="333375"/>
            <a:ext cx="7918450" cy="3384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CC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259632" y="3645024"/>
            <a:ext cx="7272808" cy="10795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CC00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август–сентябрь 2016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CC0099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5" name="Rectangle 5"/>
          <p:cNvSpPr txBox="1">
            <a:spLocks/>
          </p:cNvSpPr>
          <p:nvPr/>
        </p:nvSpPr>
        <p:spPr bwMode="auto">
          <a:xfrm>
            <a:off x="5867400" y="6308725"/>
            <a:ext cx="30241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6</a:t>
            </a:r>
            <a:r>
              <a:rPr lang="ru-RU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CC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4343" name="Picture 6" descr="http://krasnodar.ruc.su/upload/medialibrary/f67/1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4076700"/>
            <a:ext cx="23050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6" descr="http://img-fotki.yandex.ru/get/9068/230070907.7/0_b71c7_2f5ff600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4400550"/>
            <a:ext cx="2087563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79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439862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1 сентября 2016 г.                             125 лет со дня рождения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советского библиографа, библиотечного деятеля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НИКОЛАЯ ФЁДОРОВИЧА ЯНИЦКОГО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(1891–1979)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1484313"/>
            <a:ext cx="5040313" cy="5040312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800" b="1" dirty="0" smtClean="0">
                <a:solidFill>
                  <a:srgbClr val="008000"/>
                </a:solidFill>
                <a:latin typeface="Cambria Math" pitchFamily="18" charset="0"/>
              </a:rPr>
              <a:t>Окончил историко-филологический факультет Киевского университета (1914 г.).</a:t>
            </a:r>
            <a:r>
              <a:rPr lang="en-US" sz="1800" b="1" dirty="0" smtClean="0">
                <a:solidFill>
                  <a:srgbClr val="008000"/>
                </a:solidFill>
                <a:latin typeface="Cambria Math" pitchFamily="18" charset="0"/>
              </a:rPr>
              <a:t> </a:t>
            </a:r>
            <a:r>
              <a:rPr lang="ru-RU" sz="1800" b="1" dirty="0" smtClean="0">
                <a:solidFill>
                  <a:srgbClr val="008000"/>
                </a:solidFill>
                <a:latin typeface="Cambria Math" pitchFamily="18" charset="0"/>
              </a:rPr>
              <a:t>Работал в статистических учреждениях, учебных заведениях Киева, Симферополя, Москвы. </a:t>
            </a:r>
            <a:r>
              <a:rPr lang="en-US" sz="1800" b="1" dirty="0" smtClean="0">
                <a:solidFill>
                  <a:srgbClr val="008000"/>
                </a:solidFill>
                <a:latin typeface="Cambria Math" pitchFamily="18" charset="0"/>
              </a:rPr>
              <a:t>    </a:t>
            </a:r>
            <a:r>
              <a:rPr lang="ru-RU" sz="1800" b="1" dirty="0" smtClean="0">
                <a:solidFill>
                  <a:srgbClr val="008000"/>
                </a:solidFill>
                <a:latin typeface="Cambria Math" pitchFamily="18" charset="0"/>
              </a:rPr>
              <a:t>Был зам.  директора Государственной библиотеки СССР им. В. И. Ленина (ныне РГБ) (1925–1926 гг.), директором Книжной палаты (1921–1931 гг.), сотрудником Госплана РСФСР, Института географии АН СССР. При активном участии в 20-х гг. осуществлена реорганизация ГБЛ, Книжной палаты. Содействовал формированию системы изданий государственной библиографии, организации книжных палат в союзных и автономных республиках СССР, разработке единой методики библиографирования в государственных указателях. </a:t>
            </a:r>
          </a:p>
          <a:p>
            <a:pPr marL="0" indent="0">
              <a:buFont typeface="Arial" charset="0"/>
              <a:buNone/>
            </a:pPr>
            <a:endParaRPr lang="ru-RU" sz="1800" b="1" dirty="0" smtClean="0">
              <a:solidFill>
                <a:srgbClr val="008000"/>
              </a:solidFill>
              <a:latin typeface="Cambria Math" pitchFamily="18" charset="0"/>
              <a:ea typeface="Cambria Math" pitchFamily="18" charset="0"/>
              <a:cs typeface="Arial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364163" y="5661025"/>
            <a:ext cx="3322637" cy="863600"/>
          </a:xfrm>
        </p:spPr>
        <p:txBody>
          <a:bodyPr rtlCol="0">
            <a:noAutofit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1209.</a:t>
            </a:r>
            <a:endParaRPr lang="ru-RU" sz="16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1" name="Picture 2" descr="&amp;kcy;&amp;acy;&amp;rcy;&amp;tcy;&amp;icy;&amp;ncy;&amp;kcy;&amp;u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1700213"/>
            <a:ext cx="278447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4 сентября 2016 г.                               85 лет со дня рождения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советского библиотековеда, библиотечного деятеля ВАСИЛИЯ ВАСИЛЬЕВИЧА СЕРОВА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(1931–2000)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5661025"/>
            <a:ext cx="3035300" cy="792163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1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949–950.</a:t>
            </a:r>
            <a:endParaRPr lang="ru-RU" sz="16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Содержимое 4"/>
          <p:cNvSpPr>
            <a:spLocks noGrp="1"/>
          </p:cNvSpPr>
          <p:nvPr>
            <p:ph sz="half" idx="2"/>
          </p:nvPr>
        </p:nvSpPr>
        <p:spPr>
          <a:xfrm>
            <a:off x="3348038" y="1628775"/>
            <a:ext cx="5545137" cy="4752975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solidFill>
                  <a:srgbClr val="008000"/>
                </a:solidFill>
                <a:latin typeface="Cambria Math" pitchFamily="18" charset="0"/>
              </a:rPr>
              <a:t>Известен как выдающийся деятель культуры, организатор библиотечного дела СССР, в том числе в Рязанской области, где работал с 1956–1958 гг. заместителем директора Рязанской областной научной библиотеки им. А. М. Горького. Высшими точками его служения стали крупнейшие преобразования организации библиотечного обслуживания нашей страны, когда с 1964–1992 гг. он работал в Министерстве культуры СССР, с 1983 г. – зам. министра. В 1961–1964 гг. оказал большую помощь развитию библиотек и культуры Вьетнама. Успешно работал как педагог, являясь деканом библиотечного факультета Московского государственного библиотечного института (МГБИ) – ныне Московский Государственный институт культуры (МГИК). </a:t>
            </a:r>
          </a:p>
        </p:txBody>
      </p:sp>
      <p:pic>
        <p:nvPicPr>
          <p:cNvPr id="256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00213"/>
            <a:ext cx="28733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7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8640763" cy="122872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4 сентября 2016 г.                                   140 лет со дня рождения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советского библиографа, библиотечного деятеля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СЕРГЕЯ ДМИТРИЕВИЧА МАСЛОВСКОГО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(1876–1943) </a:t>
            </a:r>
          </a:p>
        </p:txBody>
      </p:sp>
      <p:sp>
        <p:nvSpPr>
          <p:cNvPr id="26627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5040312" cy="50403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000" b="1" smtClean="0">
                <a:solidFill>
                  <a:srgbClr val="008000"/>
                </a:solidFill>
                <a:latin typeface="Cambria Math" pitchFamily="18" charset="0"/>
              </a:rPr>
              <a:t>До 1917 г. заведовал библиотекой Николаевской военной академии                             в Санкт</a:t>
            </a:r>
            <a:r>
              <a:rPr lang="ru-RU" sz="2000" b="1" smtClean="0">
                <a:solidFill>
                  <a:srgbClr val="008000"/>
                </a:solidFill>
                <a:latin typeface="Arial" charset="0"/>
              </a:rPr>
              <a:t>-</a:t>
            </a:r>
            <a:r>
              <a:rPr lang="ru-RU" sz="2000" b="1" smtClean="0">
                <a:solidFill>
                  <a:srgbClr val="008000"/>
                </a:solidFill>
                <a:latin typeface="Cambria Math" pitchFamily="18" charset="0"/>
              </a:rPr>
              <a:t>Петербурге. Член организационной комиссии по созыву                      </a:t>
            </a:r>
            <a:r>
              <a:rPr lang="en-US" sz="2000" b="1" smtClean="0">
                <a:solidFill>
                  <a:srgbClr val="008000"/>
                </a:solidFill>
                <a:latin typeface="Cambria Math" pitchFamily="18" charset="0"/>
              </a:rPr>
              <a:t>I</a:t>
            </a:r>
            <a:r>
              <a:rPr lang="ru-RU" sz="2000" b="1" smtClean="0">
                <a:solidFill>
                  <a:srgbClr val="008000"/>
                </a:solidFill>
                <a:latin typeface="Cambria Math" pitchFamily="18" charset="0"/>
              </a:rPr>
              <a:t> Всероссийского съезда по библиотечному делу (1911 г.), член президиума секции государственных академических и специальных библиотек (1911 г.), заведующий библиотечной секцией Моссовета (1918–1919 гг.). Участник </a:t>
            </a:r>
            <a:r>
              <a:rPr lang="en-US" sz="2000" b="1" smtClean="0">
                <a:solidFill>
                  <a:srgbClr val="008000"/>
                </a:solidFill>
                <a:latin typeface="Cambria Math" pitchFamily="18" charset="0"/>
              </a:rPr>
              <a:t>I </a:t>
            </a:r>
            <a:r>
              <a:rPr lang="ru-RU" sz="2000" b="1" smtClean="0">
                <a:solidFill>
                  <a:srgbClr val="008000"/>
                </a:solidFill>
                <a:latin typeface="Cambria Math" pitchFamily="18" charset="0"/>
              </a:rPr>
              <a:t>библиотечной сессии Наркомпроса (1919 г.).   С 1919 г. сотрудник, затем заведующий подотделом Наркомпроса Украины, член комиссии по организации библиотечного дела.</a:t>
            </a:r>
          </a:p>
        </p:txBody>
      </p:sp>
      <p:sp>
        <p:nvSpPr>
          <p:cNvPr id="26628" name="Содержимое 4"/>
          <p:cNvSpPr>
            <a:spLocks noGrp="1"/>
          </p:cNvSpPr>
          <p:nvPr>
            <p:ph sz="half" idx="2"/>
          </p:nvPr>
        </p:nvSpPr>
        <p:spPr>
          <a:xfrm>
            <a:off x="5580063" y="5732463"/>
            <a:ext cx="3106737" cy="969962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6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гос. б-ка. – М. : Пашков дом, 2007. – С. 598.</a:t>
            </a:r>
          </a:p>
          <a:p>
            <a:pPr marL="0" indent="0" algn="r">
              <a:buFont typeface="Arial" charset="0"/>
              <a:buNone/>
            </a:pPr>
            <a:endParaRPr lang="ru-RU" sz="160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9" name="Picture 2" descr="&amp;Scy;&amp;iecy;&amp;rcy;&amp;gcy;&amp;iecy;&amp;jcy; &amp;Dcy;&amp;mcy;&amp;icy;&amp;tcy;&amp;rcy;&amp;icy;&amp;iecy;&amp;vcy;&amp;icy;&amp;chcy; &amp;Mcy;&amp;acy;&amp;scy;&amp;lcy;&amp;ocy;&amp;vcy;&amp;scy;&amp;kcy;&amp;icy;&amp;jcy;-&amp;Mcy;&amp;scy;&amp;tcy;&amp;icy;&amp;scy;&amp;lcy;&amp;acy;&amp;vcy;&amp;scy;&amp;kcy;&amp;icy;&amp;jcy; &amp;bcy;&amp;icy;&amp;ocy;&amp;gcy;&amp;rcy;&amp;acy;&amp;fcy;&amp;icy;&amp;yacy;, &amp;fcy;&amp;ocy;&amp;tcy;&amp;ocy;, &amp;icy;&amp;scy;&amp;tcy;&amp;ocy;&amp;rcy;&amp;icy;&amp;icy; - &amp;rcy;&amp;iecy;&amp;vcy;&amp;ocy;&amp;lcy;&amp;yucy;&amp;tscy;&amp;icy;&amp;ocy;&amp;ncy;&amp;iecy;&amp;rcy;, &amp;scy;&amp;ocy;&amp;vcy;&amp;iecy;&amp;tcy;&amp;scy;&amp;kcy;&amp;icy;&amp;jcy; &amp;pcy;&amp;icy;&amp;scy;&amp;acy;&amp;tcy;&amp;iecy;&amp;lcy;&amp;soft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1628775"/>
            <a:ext cx="2874962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61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0967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12 сентября 2016 г. </a:t>
            </a:r>
            <a:r>
              <a:rPr lang="en-US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 95 лет со дня рождения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советского библиотековеда, библиотечного деятеля ВИКТОРА МИХАЙЛОВИЧА ПИЛЕЦКОГО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(1921–1987) </a:t>
            </a:r>
          </a:p>
        </p:txBody>
      </p:sp>
      <p:sp>
        <p:nvSpPr>
          <p:cNvPr id="27651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5122863" cy="48244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006600"/>
                </a:solidFill>
                <a:latin typeface="Cambria Math" pitchFamily="18" charset="0"/>
              </a:rPr>
              <a:t>Библиотечную деятельность начал в 1948 г. , когда после демобилизации работал инспектором по библиотечным делам, старшим методистом, заместителем директора областной библиотеки. В 1950 г. заочно окончил МГБИ. Преподавал в Челябинске и Свердловске на консультационных пунктах ЛГИКа, вел работу по изучению читательских интересов молодых рабочих. В 1969–1987 гг. работал в Киевском государственном институте культуры, развивал и сам читал курсы «Введение в специальность», «Работа с читателями», «Организационные работы библиотеки». Ему принадлежит заслуга в возрождении социологических методов и психологических интерпретаций библиотечных процессов «читатель–библиотекарь».</a:t>
            </a:r>
          </a:p>
        </p:txBody>
      </p:sp>
      <p:sp>
        <p:nvSpPr>
          <p:cNvPr id="7" name="Содержимое 3"/>
          <p:cNvSpPr>
            <a:spLocks noGrp="1"/>
          </p:cNvSpPr>
          <p:nvPr>
            <p:ph sz="half" idx="1"/>
          </p:nvPr>
        </p:nvSpPr>
        <p:spPr>
          <a:xfrm>
            <a:off x="5651500" y="5589588"/>
            <a:ext cx="3024188" cy="1008062"/>
          </a:xfrm>
        </p:spPr>
        <p:txBody>
          <a:bodyPr rtlCol="0">
            <a:noAutofit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798.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3" name="Picture 2" descr="http://www.nlr.ru/e-case3/sc2.php/web_gak/gc/121076/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2565400"/>
            <a:ext cx="3429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8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8445500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15 сентября 2016 г.                              100 лет со дня рождения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советского библиографа, библиотековеда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АЛЕКСЕЯ НИКОЛАЕВИЧА БУЧЕНКОВА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(1916–1987 гг.)</a:t>
            </a: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5516563"/>
            <a:ext cx="3024188" cy="1008062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247–248.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Содержимое 4"/>
          <p:cNvSpPr>
            <a:spLocks noGrp="1"/>
          </p:cNvSpPr>
          <p:nvPr>
            <p:ph sz="half" idx="2"/>
          </p:nvPr>
        </p:nvSpPr>
        <p:spPr>
          <a:xfrm>
            <a:off x="3419475" y="1628775"/>
            <a:ext cx="5267325" cy="467995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2000" b="1" dirty="0" smtClean="0">
                <a:solidFill>
                  <a:srgbClr val="006600"/>
                </a:solidFill>
                <a:latin typeface="Cambria Math" pitchFamily="18" charset="0"/>
              </a:rPr>
              <a:t>Окончил библиографический факультет (1939 г.) и аспирантуру (1949 г.) МГБИ.             В 1939–1946 гг. работал в Якутской республиканской библиотеке                            им. А. С. Пушкина,  в 1949–1957 гг. –</a:t>
            </a:r>
            <a:r>
              <a:rPr lang="ru-RU" sz="2000" b="1" dirty="0" smtClean="0">
                <a:solidFill>
                  <a:srgbClr val="006600"/>
                </a:solidFill>
                <a:latin typeface="Arial" charset="0"/>
              </a:rPr>
              <a:t> </a:t>
            </a:r>
          </a:p>
          <a:p>
            <a:pPr marL="0" indent="0" algn="r">
              <a:buFont typeface="Arial" charset="0"/>
              <a:buNone/>
            </a:pPr>
            <a:r>
              <a:rPr lang="ru-RU" sz="2000" b="1" dirty="0" smtClean="0">
                <a:solidFill>
                  <a:srgbClr val="006600"/>
                </a:solidFill>
                <a:latin typeface="Cambria Math" pitchFamily="18" charset="0"/>
              </a:rPr>
              <a:t>в Центральной политехнической библиотеке Всесоюзного общества «Знание»,  в 1957–1976 гг. –</a:t>
            </a:r>
            <a:r>
              <a:rPr lang="ru-RU" sz="2000" b="1" dirty="0" smtClean="0">
                <a:solidFill>
                  <a:srgbClr val="006600"/>
                </a:solidFill>
                <a:latin typeface="Arial" charset="0"/>
              </a:rPr>
              <a:t> </a:t>
            </a:r>
            <a:r>
              <a:rPr lang="ru-RU" sz="2000" b="1" dirty="0" smtClean="0">
                <a:solidFill>
                  <a:srgbClr val="006600"/>
                </a:solidFill>
                <a:latin typeface="Cambria Math" pitchFamily="18" charset="0"/>
              </a:rPr>
              <a:t>в ГБЛ. Инициатор и разработчик Положения о краеведческой работе областных, республиканских библиотек. Дал определение основных понятий краеведческого </a:t>
            </a:r>
            <a:r>
              <a:rPr lang="ru-RU" sz="2000" b="1" dirty="0" err="1" smtClean="0">
                <a:solidFill>
                  <a:srgbClr val="006600"/>
                </a:solidFill>
                <a:latin typeface="Cambria Math" pitchFamily="18" charset="0"/>
              </a:rPr>
              <a:t>библиографоведения</a:t>
            </a:r>
            <a:r>
              <a:rPr lang="ru-RU" sz="2000" b="1" dirty="0" smtClean="0">
                <a:solidFill>
                  <a:srgbClr val="006600"/>
                </a:solidFill>
                <a:latin typeface="Cambria Math" pitchFamily="18" charset="0"/>
              </a:rPr>
              <a:t>. Автор первого монографического исследования библиографии Сибири. </a:t>
            </a:r>
          </a:p>
        </p:txBody>
      </p:sp>
      <p:sp>
        <p:nvSpPr>
          <p:cNvPr id="28677" name="AutoShape 2" descr="&amp;Lcy;&amp;icy;&amp;tscy;&amp;iecy;&amp;vcy;&amp;acy;&amp;yacy; &amp;ocy;&amp;bcy;&amp;lcy;&amp;ocy;&amp;zhcy;&amp;kcy;&amp;acy;"/>
          <p:cNvSpPr>
            <a:spLocks noChangeAspect="1" noChangeArrowheads="1"/>
          </p:cNvSpPr>
          <p:nvPr/>
        </p:nvSpPr>
        <p:spPr bwMode="auto">
          <a:xfrm>
            <a:off x="155575" y="-579438"/>
            <a:ext cx="12192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78" name="AutoShape 4" descr="&amp;Lcy;&amp;icy;&amp;tscy;&amp;iecy;&amp;vcy;&amp;acy;&amp;yacy; &amp;ocy;&amp;bcy;&amp;lcy;&amp;ocy;&amp;zhcy;&amp;kcy;&amp;acy;"/>
          <p:cNvSpPr>
            <a:spLocks noChangeAspect="1" noChangeArrowheads="1"/>
          </p:cNvSpPr>
          <p:nvPr/>
        </p:nvSpPr>
        <p:spPr bwMode="auto">
          <a:xfrm>
            <a:off x="155575" y="-579438"/>
            <a:ext cx="12192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79" name="AutoShape 6" descr="https://books.google.ru/books/content?id=OFkYAAAAMAAJ&amp;printsec=frontcover&amp;img=1&amp;zoom=1&amp;imgtk=AFLRE72jvuOMksMAg6MGpBK7qSfQWk-q7ZxZMX_3OGAepZdRQ0VLhoIlsgO4dxKpwlBrysCnck7ITsvYW8qeZE7cMEiwbQxI44o-D0Lhxw9nEL7x0fAiwW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80" name="AutoShape 8" descr="&amp;Lcy;&amp;icy;&amp;tscy;&amp;iecy;&amp;vcy;&amp;acy;&amp;yacy; &amp;ocy;&amp;bcy;&amp;lcy;&amp;ocy;&amp;zhcy;&amp;kcy;&amp;acy;"/>
          <p:cNvSpPr>
            <a:spLocks noChangeAspect="1" noChangeArrowheads="1"/>
          </p:cNvSpPr>
          <p:nvPr/>
        </p:nvSpPr>
        <p:spPr bwMode="auto">
          <a:xfrm>
            <a:off x="155575" y="-579438"/>
            <a:ext cx="12192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628775"/>
            <a:ext cx="2808287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73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36842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27 сентября 2016 г.                           145 лет со дня рождения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русского библиотековеда, библиографа 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НИТА СТЕПАНОВИЧА РОМАНОВА</a:t>
            </a:r>
            <a:br>
              <a:rPr lang="ru-RU" sz="24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DA0000"/>
                </a:solidFill>
                <a:latin typeface="Times New Roman" pitchFamily="18" charset="0"/>
                <a:cs typeface="Times New Roman" pitchFamily="18" charset="0"/>
              </a:rPr>
              <a:t>(1871–1942) </a:t>
            </a:r>
          </a:p>
        </p:txBody>
      </p:sp>
      <p:sp>
        <p:nvSpPr>
          <p:cNvPr id="29699" name="Содержимое 3"/>
          <p:cNvSpPr>
            <a:spLocks noGrp="1"/>
          </p:cNvSpPr>
          <p:nvPr>
            <p:ph sz="half" idx="1"/>
          </p:nvPr>
        </p:nvSpPr>
        <p:spPr>
          <a:xfrm>
            <a:off x="250825" y="1628775"/>
            <a:ext cx="4897438" cy="46799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008000"/>
                </a:solidFill>
                <a:latin typeface="Cambria Math" pitchFamily="18" charset="0"/>
              </a:rPr>
              <a:t>Окончил библиотечные курсы при Народном университете им. Шанявского в Москве     (1913 г.). Заведующий Иркутской городской публичной библиотекой (1908 г.), сотрудник Научной библиотеки Иркутского университета (1926–1942 гг.). Член Восточно-Сибирского отдела Русского географического общества (1892 г.), почетный член этого общества с 1925 г. Опубликовал более 100 работ по истории Иркутска. Темы публикаций </a:t>
            </a:r>
            <a:r>
              <a:rPr lang="ru-RU" sz="2000" b="1" smtClean="0">
                <a:solidFill>
                  <a:srgbClr val="006600"/>
                </a:solidFill>
                <a:latin typeface="Cambria Math" pitchFamily="18" charset="0"/>
              </a:rPr>
              <a:t>–</a:t>
            </a:r>
            <a:r>
              <a:rPr lang="ru-RU" sz="1800" b="1" smtClean="0">
                <a:solidFill>
                  <a:srgbClr val="008000"/>
                </a:solidFill>
                <a:latin typeface="Cambria Math" pitchFamily="18" charset="0"/>
              </a:rPr>
              <a:t> история сибирских книгохранилищ, библиотек, очерки о выдающихся людях Восточной Сибири </a:t>
            </a:r>
            <a:r>
              <a:rPr lang="ru-RU" sz="2000" b="1" smtClean="0">
                <a:solidFill>
                  <a:srgbClr val="006600"/>
                </a:solidFill>
                <a:latin typeface="Cambria Math" pitchFamily="18" charset="0"/>
              </a:rPr>
              <a:t>–</a:t>
            </a:r>
            <a:r>
              <a:rPr lang="ru-RU" sz="1800" b="1" smtClean="0">
                <a:solidFill>
                  <a:srgbClr val="008000"/>
                </a:solidFill>
                <a:latin typeface="Cambria Math" pitchFamily="18" charset="0"/>
              </a:rPr>
              <a:t> купцах, общественных и политических деятелях, краеведах. Главный труд – «Летописи города Иркутска», над которым он работал 32 года. </a:t>
            </a:r>
          </a:p>
          <a:p>
            <a:pPr marL="0" indent="0">
              <a:buFont typeface="Arial" charset="0"/>
              <a:buNone/>
            </a:pPr>
            <a:endParaRPr lang="ru-RU" sz="1800" b="1" smtClean="0">
              <a:solidFill>
                <a:srgbClr val="008000"/>
              </a:solidFill>
              <a:latin typeface="Cambria Math" pitchFamily="18" charset="0"/>
            </a:endParaRPr>
          </a:p>
        </p:txBody>
      </p:sp>
      <p:sp>
        <p:nvSpPr>
          <p:cNvPr id="8" name="Содержимое 3"/>
          <p:cNvSpPr>
            <a:spLocks noGrp="1"/>
          </p:cNvSpPr>
          <p:nvPr>
            <p:ph sz="half" idx="1"/>
          </p:nvPr>
        </p:nvSpPr>
        <p:spPr>
          <a:xfrm>
            <a:off x="5651500" y="5589588"/>
            <a:ext cx="3024188" cy="1008062"/>
          </a:xfrm>
        </p:spPr>
        <p:txBody>
          <a:bodyPr rtlCol="0">
            <a:noAutofit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861.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1700213"/>
            <a:ext cx="29178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0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dc354.4shared.com/img/q8w0LLQw/s3/125f209eb10/36_on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ГПНТБ СО РАН, 2016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ОНИМР, 2016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 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Составитель </a:t>
            </a:r>
            <a:r>
              <a:rPr lang="ru-RU" sz="1600" b="1" dirty="0" err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Павлюк</a:t>
            </a:r>
            <a:r>
              <a:rPr lang="ru-RU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В. Н.</a:t>
            </a:r>
            <a:endParaRPr lang="en-US" sz="16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AutoShape 14" descr="http://www.%D0%BD%D0%BF%D1%8D%D1%81.%D1%80%D1%84.postman.ru/images/img_57a1717bfaf60647899ac4a4efd48b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4" name="AutoShape 16" descr="http://www.%D0%BD%D0%BF%D1%8D%D1%81.%D1%80%D1%84.postman.ru/images/img_57a1717bfaf60647899ac4a4efd48b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25" name="Picture 30" descr="http://new.lady61.ru/wp-content/uploads/2013/08/book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292600"/>
            <a:ext cx="2363787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4" descr="http://img-fotki.yandex.ru/get/2713/167562796.188/0_f09b7_ede0865b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836613"/>
            <a:ext cx="8193087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августа 2016 г.                                120 лет со дня рождения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советского библиотековеда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АЛЕКСАНДРА ЯКОВЛЕВИЧА ВИЛЕНКИНА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(1896-1937) </a:t>
            </a:r>
          </a:p>
        </p:txBody>
      </p:sp>
      <p:sp>
        <p:nvSpPr>
          <p:cNvPr id="15363" name="Содержимое 4"/>
          <p:cNvSpPr>
            <a:spLocks noGrp="1"/>
          </p:cNvSpPr>
          <p:nvPr>
            <p:ph sz="half" idx="2"/>
          </p:nvPr>
        </p:nvSpPr>
        <p:spPr>
          <a:xfrm>
            <a:off x="2843213" y="1600200"/>
            <a:ext cx="5976937" cy="499745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Окончил </a:t>
            </a:r>
            <a:r>
              <a:rPr lang="ru-RU" sz="1800" b="1" dirty="0" err="1" smtClean="0">
                <a:solidFill>
                  <a:srgbClr val="800080"/>
                </a:solidFill>
                <a:latin typeface="Cambria Math" pitchFamily="18" charset="0"/>
              </a:rPr>
              <a:t>Тенишевское</a:t>
            </a: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 училище в Петрограде. Заведующий </a:t>
            </a:r>
            <a:r>
              <a:rPr lang="ru-RU" sz="1800" b="1" dirty="0" err="1" smtClean="0">
                <a:solidFill>
                  <a:srgbClr val="800080"/>
                </a:solidFill>
                <a:latin typeface="Cambria Math" pitchFamily="18" charset="0"/>
              </a:rPr>
              <a:t>политпросветотделом</a:t>
            </a: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 и библиотечной секцией Костромского губернского отдела народного образования (1919–1923 гг.); инструктор библиотечного отдела (с 1923 г.), зам. заведующего деревенским отделом Ленинградского </a:t>
            </a:r>
            <a:r>
              <a:rPr lang="ru-RU" sz="1800" b="1" dirty="0" err="1" smtClean="0">
                <a:solidFill>
                  <a:srgbClr val="800080"/>
                </a:solidFill>
                <a:latin typeface="Cambria Math" pitchFamily="18" charset="0"/>
              </a:rPr>
              <a:t>Губполитпросвета</a:t>
            </a: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; участник Первого библиотечного съезда РСФСР (1925 г.), выступал с докладом «</a:t>
            </a:r>
            <a:r>
              <a:rPr lang="ru-RU" sz="1800" b="1" dirty="0" err="1" smtClean="0">
                <a:solidFill>
                  <a:srgbClr val="800080"/>
                </a:solidFill>
                <a:latin typeface="Cambria Math" pitchFamily="18" charset="0"/>
              </a:rPr>
              <a:t>Политпросветработа</a:t>
            </a: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 в стенах библиотеки». Вел научно-исследовательскую работу в Государственном институте научной педагогики  (1927–1931 гг.), совместно с Б. В. Банком изучал читательские интересы рабочего и сельского читателя. В ЛКППИ – с 1927 г. Уволен как «попутчик буржуазных </a:t>
            </a:r>
            <a:r>
              <a:rPr lang="ru-RU" sz="1800" b="1" dirty="0" err="1" smtClean="0">
                <a:solidFill>
                  <a:srgbClr val="800080"/>
                </a:solidFill>
                <a:latin typeface="Cambria Math" pitchFamily="18" charset="0"/>
              </a:rPr>
              <a:t>библиотековедов</a:t>
            </a: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» (1931 г.); методист и заведующий  Ленинградским кабинетом </a:t>
            </a:r>
            <a:r>
              <a:rPr lang="ru-RU" sz="1800" b="1" dirty="0" err="1" smtClean="0">
                <a:solidFill>
                  <a:srgbClr val="800080"/>
                </a:solidFill>
                <a:latin typeface="Cambria Math" pitchFamily="18" charset="0"/>
              </a:rPr>
              <a:t>политпросветработы</a:t>
            </a:r>
            <a:r>
              <a:rPr lang="ru-RU" sz="1800" b="1" dirty="0" smtClean="0">
                <a:solidFill>
                  <a:srgbClr val="800080"/>
                </a:solidFill>
                <a:latin typeface="Cambria Math" pitchFamily="18" charset="0"/>
              </a:rPr>
              <a:t> (с 1932 г.).                                     Репрессирован (1937 г.);  дальнейшая судьба неизвестна.</a:t>
            </a:r>
          </a:p>
        </p:txBody>
      </p:sp>
      <p:sp>
        <p:nvSpPr>
          <p:cNvPr id="15364" name="AutoShape 2" descr="&amp;Kcy;&amp;acy;&amp;rcy;&amp;tcy;&amp;icy;&amp;ncy;&amp;kcy;&amp;icy; &amp;pcy;&amp;ocy; &amp;zcy;&amp;acy;&amp;pcy;&amp;rcy;&amp;ocy;&amp;scy;&amp;ucy; Archer Tayl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5" name="AutoShape 4" descr="data:image/jpeg;base64,/9j/4AAQSkZJRgABAQAAAQABAAD/2wCEAAkGBxQSEhQUERQUFRUUFBUVEhQUFBUUFBUUFBQWFxQUFBQYHCggGBwlHBUUITEhJSkrLi4uFx8zODMsNygtLiwBCgoKBQUFDgUFDisZExkrKysrKysrKysrKysrKysrKysrKysrKysrKysrKysrKysrKysrKysrKysrKysrKysrK//AABEIAKcAcwMBIgACEQEDEQH/xAAcAAAABwEBAAAAAAAAAAAAAAAAAQIDBQYHBAj/xAA3EAABBAAEAwUHAwMFAQAAAAABAAIDEQQSITEFBlETIkFhcQcygZGhscFCYnJSgtEjM0Pw8RT/xAAUAQEAAAAAAAAAAAAAAAAAAAAA/8QAFBEBAAAAAAAAAAAAAAAAAAAAAP/aAAwDAQACEQMRAD8AsqSncqKkCAEKS6R5UDSFo3GkjN5IHAUrMmg7qCnGOB2QHaO0dIUgASkAEqkABSwUhKAQOWghSCDmpEUukkoEoOdQ1SqUFzPxLsgGjcgk+iDvMuYruhw5Ki+XTnYCdTufVWWCNA0zB9UmXAhSTI0osQQRYWmj8Cl5V34mGwo6OTWjugWGoZUtHSBGVKDUYCUAgKkEpBBzkIiE4QkICKoXOU9zEDwaAfv+VfllvM014iTUe+R6ILpyGbidf9WnorfC6lQOV+NxwwAW271BNUOvmrDDzThtzIPPxpBbI3IPK5sHimvaHMcCDsQbBRzSgblAUptQjz/qLvxGMY0057Re1kKNidbz4oOoFHmRIkBhyVmSQEYQOWggAggbSUZRIIbm0SjDOfA4texwNAXmHiFn0QOJxHdbZeMztapxHeK1Di8hbA9zWlxaHFrRuXZdAsywDmsxg7H3CQGkdK1/KDoh5am7bL2nZt3BaAXUNBupo8uYgRky4oOIvQxA9yvEjUlWrD4a6JAPQ+Ovgu2eENY4kAULJJ/CCs8iMdGA15k02sBrTmJOjd9PyhzPhsTO4tjJc1riMoIY7YEaqU4Ri2STFuYW0A10tS00bXPrcVdjceaDM34iSJo7bDPDc2RxfKHltn36A216+CuXDG5G24gCgAdtwKHmpDFYXUA94X49PNNxR6gEWLNIOgI0YCCBKW1ElNQLCJKAQQMFGk2jQNYk1l6Zhf4Koj8Axk5LP0TOF9e9f5K0Gr3VD4/iBG+ctI0eNB4EhBasNiNQpDHYVs0TmPvK5tGjR16Hqobl2cSxjzao/iLMaHkMkibHfdzZifjSCKxvJkkMhlw+IcHOOuYWaPmN1buA8FdC1znSvkkdlOZ3hQ90DwC4IcPO5tPljcfCnFn0pPQYjGMdWSORumz6cPpRQTeJxfd16JvC+4CdySR8VzcSaaA/U47dLT8FgAOrQUK+6B4lFaK0LQGltTYS2lA8EaSCiQR7Z06yVZ8/m0MGozO6A/cqD4lzNiJtM2Rp/SzT5ncoL9zZzUzDMLYyHyuBygGw39zv8LNuGxvljmIJc8OzvB1Lmnc+oN/NcDwpXlJxGIY1u77bXW9ggtPI3EhlDSdRorsGteNVQMfwd8LzJG0gH3m1sfEhdfD+KvFCz90F5j4cytz6JfZBigcLxSa6yB3xT3+vNIG0GiietULQSTe8cx+CcUZwvjUMrRke0GqLSaIPSlJWgBKCNAIDCcakBONCBVIJSCDz4UXROhiAZqgRSOF5a4OaaLSCD0INgpZaia1B6A5bx8ePwrJCASRlkHR43H5SZ+SYCc0dtPT9J/ws89lPGuwxBhee5PQHQSD3fnt8ltQCCk4rhHZbEtI8D4+ikeFYNwjkldv2bso+BUzxljDHb6u+6Sao+qhcHxohwikYGNd3YySczj16EIMFN+h36aqQwHMeIgrK8kdHahdXOPDewxcrBtmzN/i7UKDIQX/hPPjHUJ25D1GrVbMJjY5Rcb2uHkbWHuC6OHcQkw7w+NxBB1HgfIhBuQTgUTwHiYxMLZBufeHQ+IUq1Au0ESCDBgkPH/qTC+/gluQJY+zR38D4FPAJkeacDkDsTy0hzTRBBB6EGwV6I5Y4qMVho5Ru5ve8nDRw+a86LRvZBxvJI/DOOj+/H/Ie8PiK+SDQOaOHOmjuPV0duDCe6/qPXoqzE8yxZm9+Rt2CDcRG9f8AfBaC1U/imG7PF5WHL2nfPQgiiPmL+aCl+06EO/8AnxA/5GFjj5t1H3Kz9azzxhs/D302jBK0tH7DsR5an5LKX7oGqSXNTqKkFl9n/F+ym7Jx7sm3k5am0LB8NJke139Lmn5FbvhH5mNPUA/RA6glgIIPO9071XQUxKbohPRFAGnwTjQkPZ03Ccidf5HRAdLr4TjTBNHM3eN7XeoB1Hytc5CS5B6bwc4kY17TbXAOB8iLChuaYbdEasE0+tw0G7UR7KOK9thOzd70Dsn9p1afuPgp7mZpLWZSAS7Qn6/RBW+Pm452EjLLC5sf8mAkLG3DQLaeYY8zbGlU0itifFY25tFw6OI+qDnLUKThCQQg53DVat7POJGXD5XGzGcvwrRZYW6q5ezbHBkzoyffGnqEGnoIBBB50kS4SjLMyTEg7GoEUb+foksKeaEC8qQQibJlNHY7Hp5FOOQW/wBlfE+xxgYT3Zm5T/Iat/K1LmKS3RsrfUOH6TY1WCYHFGKRkjd2Pa4f2m1uj5+0IezvZ2N03ppF2K9UHNxePuEaksbp++9x6rG+MR5cRKD/AFWPMEaFbXjWDLQ91otrv3+AKyDm+EsxIJ/UwX/IHvD6j5oId7U25q6nNTeIFV6IOYBdXDJuylY8H3XA/C9VysFldDIqQbhh5Q5rXDYgFBcnAoiMPEDvkCCDDAykiVtH1QQQLYU6HoIIBILGqagm1yn4FGgg6AVqfs3xhkg3PaRu7MXsW1bfufkgggtcwFftb/uDzWY+0bCUY3+LSWu88+rT9KQQQVmE2E1jdgiQQNQro7VBBBovDOdIhEwPvMGgGgdwiQQ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sz="half" idx="1"/>
          </p:nvPr>
        </p:nvSpPr>
        <p:spPr>
          <a:xfrm>
            <a:off x="250825" y="5732463"/>
            <a:ext cx="2305050" cy="792162"/>
          </a:xfrm>
        </p:spPr>
        <p:txBody>
          <a:bodyPr rtlCol="0">
            <a:normAutofit fontScale="62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2300" b="1" dirty="0" err="1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3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23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262.</a:t>
            </a:r>
            <a:endParaRPr lang="ru-RU" sz="23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2" descr="http://www.nlr.ru/e-case3/sc2.php/web_gak/gc/14671/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860800"/>
            <a:ext cx="25146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916113"/>
            <a:ext cx="24907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8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3787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августа 2016 г.                                      150 лет со дня рождения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советского библиографа, книговеда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ГРИГОРИЯ ПЕТРОВИЧА ГЕОРГИЕВСКОГО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(1866-1948)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795963" y="5516563"/>
            <a:ext cx="3024187" cy="792162"/>
          </a:xfrm>
        </p:spPr>
        <p:txBody>
          <a:bodyPr rtlCol="0">
            <a:normAutofit fontScale="70000" lnSpcReduction="20000"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23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299.</a:t>
            </a:r>
            <a:endParaRPr lang="ru-RU" sz="2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8313" y="1557338"/>
            <a:ext cx="5040312" cy="4751387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solidFill>
                  <a:srgbClr val="800080"/>
                </a:solidFill>
                <a:latin typeface="Cambria Math" pitchFamily="18" charset="0"/>
              </a:rPr>
              <a:t>Сын священника. Родился в с. Глинки Гжатского уезда Смоленской губернии. Окончил Петербургскую духовную академию</a:t>
            </a:r>
            <a:r>
              <a:rPr lang="ru-RU" sz="2000" b="1" smtClean="0">
                <a:solidFill>
                  <a:srgbClr val="800080"/>
                </a:solidFill>
                <a:latin typeface="Arial" charset="0"/>
              </a:rPr>
              <a:t>,</a:t>
            </a:r>
            <a:r>
              <a:rPr lang="ru-RU" sz="2000" b="1" smtClean="0">
                <a:solidFill>
                  <a:srgbClr val="800080"/>
                </a:solidFill>
                <a:latin typeface="Cambria Math" pitchFamily="18" charset="0"/>
              </a:rPr>
              <a:t> кандидат богословия. С 1890 г. по 1935 г. в Румянцевском музее. Командировался   в различные губернии России для покупки рукописных и старопечатных книг. До 1935 г. заведущий Отделом рукописей,  до кончины оставался научным консультантом ОР ГБЛ. 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solidFill>
                  <a:srgbClr val="800080"/>
                </a:solidFill>
                <a:latin typeface="Cambria Math" pitchFamily="18" charset="0"/>
              </a:rPr>
              <a:t>В 1918–1922 гг. эмиссар Наркомпроса по вывозу рукописных материалов из национализированных и бесхозяйных имений, закрывавшихся церквей и учреждений. Много сделал для раскрытия и пропаганды материалов Отдела рукописей.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endParaRPr lang="ru-RU" sz="2000" b="1" smtClean="0">
              <a:solidFill>
                <a:srgbClr val="800080"/>
              </a:solidFill>
              <a:latin typeface="Cambria Math" pitchFamily="18" charset="0"/>
            </a:endParaRPr>
          </a:p>
        </p:txBody>
      </p:sp>
      <p:pic>
        <p:nvPicPr>
          <p:cNvPr id="16389" name="Picture 2" descr="http://www.rmuseum.ru/data/authors/g/12571_main_foto_02.jpg?rand=4680071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773238"/>
            <a:ext cx="28575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3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августа 2016 г.                                  90 лет со дня рождения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российского библиотечного деятеля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ЛИДИИ МИХАЙЛОВНЫ ЖАРКОВОЙ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(1926–2009) </a:t>
            </a:r>
          </a:p>
        </p:txBody>
      </p:sp>
      <p:sp>
        <p:nvSpPr>
          <p:cNvPr id="17411" name="Содержимое 4"/>
          <p:cNvSpPr>
            <a:spLocks noGrp="1"/>
          </p:cNvSpPr>
          <p:nvPr>
            <p:ph sz="half" idx="2"/>
          </p:nvPr>
        </p:nvSpPr>
        <p:spPr>
          <a:xfrm>
            <a:off x="3492500" y="1600200"/>
            <a:ext cx="5194300" cy="4852988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  <a:latin typeface="Cambria Math" pitchFamily="18" charset="0"/>
              </a:rPr>
              <a:t>Родилась в д. </a:t>
            </a:r>
            <a:r>
              <a:rPr lang="ru-RU" sz="2000" b="1" dirty="0" err="1" smtClean="0">
                <a:solidFill>
                  <a:srgbClr val="990099"/>
                </a:solidFill>
                <a:latin typeface="Cambria Math" pitchFamily="18" charset="0"/>
              </a:rPr>
              <a:t>Кузнечиха</a:t>
            </a:r>
            <a:r>
              <a:rPr lang="ru-RU" sz="2000" b="1" dirty="0" smtClean="0">
                <a:solidFill>
                  <a:srgbClr val="990099"/>
                </a:solidFill>
                <a:latin typeface="Cambria Math" pitchFamily="18" charset="0"/>
              </a:rPr>
              <a:t> Ивановской области. Окончила Московский государственный библиотечный институт (1948 г.). В 1948–1969 гг. сотрудник Государственной публичной исторической библиотеки России. Директор Российской государственной детской библиотеки со дня её основания (1969 г.) и до конца жизни. Заслуженный работник культуры Российской Федерации. Заслуженный работник культуры РФ., кавалер ордена «За заслуги перед Отечеством  IV степени, ордена «Знак Почета» и ордена святого благоверного царевича </a:t>
            </a:r>
            <a:r>
              <a:rPr lang="ru-RU" sz="2000" b="1" dirty="0" err="1" smtClean="0">
                <a:solidFill>
                  <a:srgbClr val="990099"/>
                </a:solidFill>
                <a:latin typeface="Cambria Math" pitchFamily="18" charset="0"/>
              </a:rPr>
              <a:t>Димитрия</a:t>
            </a:r>
            <a:r>
              <a:rPr lang="ru-RU" sz="2000" b="1" dirty="0" smtClean="0">
                <a:solidFill>
                  <a:srgbClr val="990099"/>
                </a:solidFill>
                <a:latin typeface="Cambria Math" pitchFamily="18" charset="0"/>
              </a:rPr>
              <a:t> «За дела милосердия».</a:t>
            </a:r>
          </a:p>
          <a:p>
            <a:pPr marL="0" indent="0" algn="r">
              <a:buFont typeface="Arial" charset="0"/>
              <a:buNone/>
            </a:pPr>
            <a:endParaRPr lang="ru-RU" sz="2000" b="1" dirty="0" smtClean="0">
              <a:solidFill>
                <a:srgbClr val="990099"/>
              </a:solidFill>
              <a:latin typeface="Cambria Math" pitchFamily="18" charset="0"/>
            </a:endParaRPr>
          </a:p>
        </p:txBody>
      </p:sp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323850" y="5516563"/>
            <a:ext cx="30241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гос. б-ка. – М. : Пашков дом, 2007. – С. 378.</a:t>
            </a:r>
          </a:p>
        </p:txBody>
      </p:sp>
      <p:pic>
        <p:nvPicPr>
          <p:cNvPr id="174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557338"/>
            <a:ext cx="2771775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37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36842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августа 2016 г.                                110 лет со дня рождения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английского библиографа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АЛЬБЕРТА ДЖОНА УОЛФОРДА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(1906–2000)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22863" cy="4997450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200" b="1" smtClean="0">
                <a:solidFill>
                  <a:srgbClr val="990099"/>
                </a:solidFill>
                <a:latin typeface="Cambria Math" pitchFamily="18" charset="0"/>
              </a:rPr>
              <a:t>Окончил Лондонский университет, работал в публичных библиотеках.                С 1946 г. по 1973 г. в системе Министерства обороны, которое в конце Второй мировой войны организовало библиотеки в целях содействия образовательной деятельности в армии, и возглавил библиотеки штабов Северной Африки и Италии. Круг научных интересов – классификация, справочно</a:t>
            </a:r>
            <a:r>
              <a:rPr lang="ru-RU" sz="2200" b="1" smtClean="0">
                <a:solidFill>
                  <a:srgbClr val="990099"/>
                </a:solidFill>
                <a:latin typeface="Arial" charset="0"/>
              </a:rPr>
              <a:t>-</a:t>
            </a:r>
            <a:r>
              <a:rPr lang="ru-RU" sz="2200" b="1" smtClean="0">
                <a:solidFill>
                  <a:srgbClr val="990099"/>
                </a:solidFill>
                <a:latin typeface="Cambria Math" pitchFamily="18" charset="0"/>
              </a:rPr>
              <a:t>информационная работа и отраслевая библиография. В 1953–1959 гг. редактировал ежемесячную «Летопись Библиотечной ассоциации»,  в 1959 г. опубликовал главный труд «Путеводитель по справочному материалу».</a:t>
            </a:r>
          </a:p>
        </p:txBody>
      </p:sp>
      <p:sp>
        <p:nvSpPr>
          <p:cNvPr id="7" name="Содержимое 5"/>
          <p:cNvSpPr>
            <a:spLocks noGrp="1"/>
          </p:cNvSpPr>
          <p:nvPr>
            <p:ph sz="half" idx="1"/>
          </p:nvPr>
        </p:nvSpPr>
        <p:spPr>
          <a:xfrm>
            <a:off x="5795963" y="5516563"/>
            <a:ext cx="3024187" cy="792162"/>
          </a:xfrm>
        </p:spPr>
        <p:txBody>
          <a:bodyPr rtlCol="0">
            <a:normAutofit fontScale="70000" lnSpcReduction="20000"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23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1073.</a:t>
            </a:r>
            <a:endParaRPr lang="ru-RU" sz="2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2" descr="http://tourism-london.ru/uploads/posts/2011-09/1316587532_univ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2276475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5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95288" y="1628775"/>
            <a:ext cx="4824412" cy="475297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solidFill>
                  <a:srgbClr val="800080"/>
                </a:solidFill>
                <a:latin typeface="Cambria Math" pitchFamily="18" charset="0"/>
              </a:rPr>
              <a:t>Родился в г. Чертково (Ростовская обл.), академик Международной академии информатизации (МАИ), член-корреспондент Академии российской словесности, президент Международного союза книголюбов.          С 1963 г. – заведующий сектором ЦК ВЛКСМ. С 1972 г. – сотрудник издательства «Молодая гвардия», редактор журнала «Студенческий меридиан», с 1981 г. – заведующий сектором ВЦСПС, с 1985 г. – главный редактор журнала «Библиотека»,                   с 1990 г. – генеральный директор профессионального библиотечного издательства «Либерея». Имеет государственные награды; награждён золотой Пушкинской медалью.</a:t>
            </a:r>
          </a:p>
        </p:txBody>
      </p:sp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42350" cy="136842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августа 2016 г.                                       80 лет со дня рождения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руссийского общественного деятеля, издателя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СТАНИСЛАВА ИВАНОВИЧА САМСОНОВА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(1936 г.) 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7700" y="1700213"/>
            <a:ext cx="300672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Прямоугольник 9"/>
          <p:cNvSpPr>
            <a:spLocks noChangeArrowheads="1"/>
          </p:cNvSpPr>
          <p:nvPr/>
        </p:nvSpPr>
        <p:spPr bwMode="auto">
          <a:xfrm>
            <a:off x="5435600" y="5661025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http://www.law-order.ru/catalog/enciklopedia/reference/ru_s/t64641.html</a:t>
            </a:r>
            <a:endParaRPr lang="ru-RU" b="1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79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42350" cy="1368425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августа 2016 г.                                     220 лет со дня рождения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русского библиографа,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ПАВЛА МИХАЙЛОВИЧА СТРОЕВА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(1796–1876) </a:t>
            </a:r>
          </a:p>
        </p:txBody>
      </p:sp>
      <p:sp>
        <p:nvSpPr>
          <p:cNvPr id="20483" name="Содержимое 4"/>
          <p:cNvSpPr>
            <a:spLocks noGrp="1"/>
          </p:cNvSpPr>
          <p:nvPr>
            <p:ph sz="half" idx="2"/>
          </p:nvPr>
        </p:nvSpPr>
        <p:spPr>
          <a:xfrm>
            <a:off x="3203574" y="1484784"/>
            <a:ext cx="5616897" cy="5112866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Член Петербургской АН (1849 г.). В 1814 г. издал учебную «Краткую Российскую историю в пользу российского юношества» и начал печатать в журнале «Сын Отечества» статьи по русской истории. С 1815 г. главный Смотритель в Комиссии печатания государственных грамот и договоров. </a:t>
            </a:r>
            <a:r>
              <a:rPr lang="en-US" sz="1800" b="1" dirty="0" smtClean="0">
                <a:solidFill>
                  <a:srgbClr val="990099"/>
                </a:solidFill>
                <a:latin typeface="Cambria Math" pitchFamily="18" charset="0"/>
              </a:rPr>
              <a:t>                </a:t>
            </a: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В 1817–1918 гг. совместно с К. Ф. Калайдовичем совершил поездку по монастырям Московской губернии и изучал их архивы. В результате поездки были найдены Изборник 1073 г., произведения митрополита </a:t>
            </a:r>
            <a:r>
              <a:rPr lang="ru-RU" sz="1800" b="1" dirty="0" err="1" smtClean="0">
                <a:solidFill>
                  <a:srgbClr val="990099"/>
                </a:solidFill>
                <a:latin typeface="Cambria Math" pitchFamily="18" charset="0"/>
              </a:rPr>
              <a:t>Илариона</a:t>
            </a: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, Кирилла </a:t>
            </a:r>
            <a:r>
              <a:rPr lang="ru-RU" sz="1800" b="1" dirty="0" err="1" smtClean="0">
                <a:solidFill>
                  <a:srgbClr val="990099"/>
                </a:solidFill>
                <a:latin typeface="Cambria Math" pitchFamily="18" charset="0"/>
              </a:rPr>
              <a:t>Туровского</a:t>
            </a: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, Судебник Ивана III. В 1820 г. издал «Софийский временник». В 1823 г. был избран член Московского общества истории и древностей российских. </a:t>
            </a:r>
            <a:endParaRPr lang="ru-RU" sz="1800" b="1" dirty="0" smtClean="0">
              <a:solidFill>
                <a:srgbClr val="990099"/>
              </a:solidFill>
              <a:latin typeface="Arial" charset="0"/>
            </a:endParaRPr>
          </a:p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В 1829–1834 гг. обследовал архивы в северных областях России, а затем в Поволжье, Московской, Вятской и Пермской губерниях. Было собрано около 3000 актов </a:t>
            </a:r>
            <a:r>
              <a:rPr lang="en-US" sz="1800" b="1" dirty="0" smtClean="0">
                <a:solidFill>
                  <a:srgbClr val="990099"/>
                </a:solidFill>
                <a:latin typeface="Cambria Math" pitchFamily="18" charset="0"/>
              </a:rPr>
              <a:t>XIV</a:t>
            </a: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–</a:t>
            </a:r>
            <a:r>
              <a:rPr lang="en-US" sz="1800" b="1" dirty="0" smtClean="0">
                <a:solidFill>
                  <a:srgbClr val="990099"/>
                </a:solidFill>
                <a:latin typeface="Cambria Math" pitchFamily="18" charset="0"/>
              </a:rPr>
              <a:t>XVIII</a:t>
            </a:r>
            <a:r>
              <a:rPr lang="ru-RU" sz="1800" b="1" dirty="0" smtClean="0">
                <a:solidFill>
                  <a:srgbClr val="990099"/>
                </a:solidFill>
                <a:latin typeface="Cambria Math" pitchFamily="18" charset="0"/>
              </a:rPr>
              <a:t> вв. и множество др. источников. </a:t>
            </a:r>
          </a:p>
          <a:p>
            <a:pPr marL="0" indent="0" algn="r">
              <a:buFont typeface="Arial" charset="0"/>
              <a:buNone/>
            </a:pPr>
            <a:endParaRPr lang="ru-RU" sz="1800" b="1" dirty="0" smtClean="0">
              <a:solidFill>
                <a:srgbClr val="990099"/>
              </a:solidFill>
              <a:latin typeface="Cambria Math" pitchFamily="18" charset="0"/>
            </a:endParaRPr>
          </a:p>
        </p:txBody>
      </p:sp>
      <p:pic>
        <p:nvPicPr>
          <p:cNvPr id="20484" name="Picture 2" descr="&amp;Scy;&amp;tcy;&amp;rcy;&amp;ocy;&amp;iecy;&amp;vcy; &amp;Pcy;&amp;acy;&amp;vcy;&amp;iecy;&amp;lcy; &amp;Mcy;&amp;icy;&amp;khcy;&amp;acy;&amp;jcy;&amp;lcy;&amp;ocy;&amp;vcy;&amp;icy;&amp;ch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484313"/>
            <a:ext cx="2735262" cy="36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half" idx="2"/>
          </p:nvPr>
        </p:nvSpPr>
        <p:spPr>
          <a:xfrm>
            <a:off x="250825" y="5229225"/>
            <a:ext cx="3025775" cy="1295400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4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Редкол.: </a:t>
            </a:r>
            <a:r>
              <a:rPr lang="en-US" sz="14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И. Е. Баренбаум, </a:t>
            </a:r>
            <a:endParaRPr lang="en-US" sz="1400" b="1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14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А. А. Беловицкая, А. А. Говоров и др. – М. : Большая Российская энциклопедия, 1998. –  С. </a:t>
            </a:r>
            <a:r>
              <a:rPr lang="en-US" sz="14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619</a:t>
            </a:r>
            <a:r>
              <a:rPr lang="ru-RU" sz="14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sz="1400" smtClean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 advTm="1528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5252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11 августа 2016 г.                             165 лет со дня рождения </a:t>
            </a:r>
            <a:br>
              <a:rPr lang="ru-RU" sz="24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русского библиографа, библиотечного деятеля </a:t>
            </a:r>
            <a:br>
              <a:rPr lang="ru-RU" sz="24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АНДРЕЯ ДМИТРИЕВИЧА ТОРОПОВА</a:t>
            </a:r>
            <a:br>
              <a:rPr lang="ru-RU" sz="24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(1851–1927) </a:t>
            </a:r>
          </a:p>
        </p:txBody>
      </p:sp>
      <p:sp>
        <p:nvSpPr>
          <p:cNvPr id="21507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412875"/>
            <a:ext cx="5616575" cy="51117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800080"/>
                </a:solidFill>
                <a:latin typeface="Cambria Math" pitchFamily="18" charset="0"/>
              </a:rPr>
              <a:t>В 1889 г. основал Московский библиографический кружок (в 1900 г. преобразованный в Русское библиографическое общество при Московском университете), по итогам начального этапа работы опубликовал «Очерк деятельности Московского библиографического кружка за первый год его существования» (1892 г.). В 1894–1896 гг. годах был редактором журнала «Книговедение». Составил методическое пособие «Опыт руководства к подробному описанию книг, согласно требованиям современной библиографии» (1901 г.). Опубликовал «Систематический указатель литературного и художественного содержания журнала «Нива»    (1902 г.). В послереволюционные годы работал в государственной комиссии Петроградского Губполитпросвета, в 1920–1925 гг. заведовал Музеем книги при Научно-исследовательском институте книговедения в Петрограде.</a:t>
            </a:r>
          </a:p>
          <a:p>
            <a:pPr marL="0" indent="0">
              <a:buFont typeface="Arial" charset="0"/>
              <a:buNone/>
            </a:pPr>
            <a:endParaRPr lang="ru-RU" sz="1800" b="1" smtClean="0">
              <a:solidFill>
                <a:srgbClr val="800080"/>
              </a:solidFill>
              <a:latin typeface="Cambria Math" pitchFamily="18" charset="0"/>
            </a:endParaRPr>
          </a:p>
        </p:txBody>
      </p:sp>
      <p:pic>
        <p:nvPicPr>
          <p:cNvPr id="21508" name="Picture 2" descr="https://upload.wikimedia.org/wikipedia/commons/thumb/1/19/Toropov_AD.jpg/220px-Toropov_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773238"/>
            <a:ext cx="2671762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>
            <a:spLocks noGrp="1"/>
          </p:cNvSpPr>
          <p:nvPr>
            <p:ph sz="half" idx="1"/>
          </p:nvPr>
        </p:nvSpPr>
        <p:spPr>
          <a:xfrm>
            <a:off x="5867400" y="5661025"/>
            <a:ext cx="3025775" cy="792163"/>
          </a:xfrm>
        </p:spPr>
        <p:txBody>
          <a:bodyPr rtlCol="0">
            <a:normAutofit fontScale="70000" lnSpcReduction="20000"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23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1038.</a:t>
            </a:r>
            <a:endParaRPr lang="ru-RU" sz="2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68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rerefat.ru/tw_files2/urls_1/256/d-255389/255389_html_108ef6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августа 2016 г.                                70 лет со дня рождения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российского библиотечного деятеля, культуролога 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ИРИНЫ ИВАНОВНЫ ГОРЛОВОЙ</a:t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(1941 г.)</a:t>
            </a: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5616575" cy="5184775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800080"/>
                </a:solidFill>
                <a:latin typeface="Cambria Math" pitchFamily="18" charset="0"/>
              </a:rPr>
              <a:t>Ректор Краснодарского государственного университета культуры и искусств, окончила Московский государственный институт культуры               в 1967 г.. </a:t>
            </a:r>
            <a:r>
              <a:rPr lang="ru-RU" sz="1800" b="1" smtClean="0">
                <a:solidFill>
                  <a:srgbClr val="800080"/>
                </a:solidFill>
                <a:latin typeface="Arial" charset="0"/>
              </a:rPr>
              <a:t>В </a:t>
            </a:r>
            <a:r>
              <a:rPr lang="ru-RU" sz="1800" b="1" smtClean="0">
                <a:solidFill>
                  <a:srgbClr val="800080"/>
                </a:solidFill>
                <a:latin typeface="Cambria Math" pitchFamily="18" charset="0"/>
              </a:rPr>
              <a:t>1961–1972 гг. – работа в библиотеках и учреждениях культуры Воронежской области,                       с 1972 г. работает в Краснодарском государственном институте культуры (ныне – Краснодарский государственный университет культуры и искусств). Доктор философских наук, профессор, действительный член Международной Академии информатизации (МАИ), президент Краснодарского регионального отделения МАИ. Член-корреспондент Международной Академии наук высшей школы; автор более 120 научных работ, в том числе «Культурная политика в современной России: региональный аспект» (1999 г.), книги «Художественная культура и художественное образование» (2000 г.)</a:t>
            </a:r>
          </a:p>
          <a:p>
            <a:pPr marL="0" indent="0"/>
            <a:endParaRPr lang="ru-RU" sz="1600" b="1" smtClean="0">
              <a:solidFill>
                <a:srgbClr val="800080"/>
              </a:solidFill>
              <a:latin typeface="Cambria Math" pitchFamily="18" charset="0"/>
            </a:endParaRPr>
          </a:p>
        </p:txBody>
      </p:sp>
      <p:pic>
        <p:nvPicPr>
          <p:cNvPr id="22532" name="Picture 2" descr="http://depdela.ru/uploads/images/gallery_person/original_8eefe5a4988573f241c937ac4a0a05a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2800" y="1773238"/>
            <a:ext cx="27003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8"/>
          <p:cNvSpPr>
            <a:spLocks noChangeArrowheads="1"/>
          </p:cNvSpPr>
          <p:nvPr/>
        </p:nvSpPr>
        <p:spPr bwMode="auto">
          <a:xfrm>
            <a:off x="5795963" y="5661025"/>
            <a:ext cx="29162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http://viperson.ru/people/gorlova-irina-ivanovna</a:t>
            </a:r>
            <a:endParaRPr lang="ru-RU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547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08_0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1715</Words>
  <Application>Microsoft Office PowerPoint</Application>
  <PresentationFormat>Экран (4:3)</PresentationFormat>
  <Paragraphs>68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1 августа 2016 г.                                120 лет со дня рождения  советского библиотековеда  АЛЕКСАНДРА ЯКОВЛЕВИЧА ВИЛЕНКИНА (1896-1937) </vt:lpstr>
      <vt:lpstr>1 августа 2016 г.                                      150 лет со дня рождения  советского библиографа, книговеда  ГРИГОРИЯ ПЕТРОВИЧА ГЕОРГИЕВСКОГО  (1866-1948) </vt:lpstr>
      <vt:lpstr>3 августа 2016 г.                                  90 лет со дня рождения  российского библиотечного деятеля  ЛИДИИ МИХАЙЛОВНЫ ЖАРКОВОЙ  (1926–2009) </vt:lpstr>
      <vt:lpstr>3 августа 2016 г.                                110 лет со дня рождения  английского библиографа  АЛЬБЕРТА ДЖОНА УОЛФОРДА (1906–2000) </vt:lpstr>
      <vt:lpstr>7 августа 2016 г.                                       80 лет со дня рождения  руссийского общественного деятеля, издателя   СТАНИСЛАВА ИВАНОВИЧА САМСОНОВА  (1936 г.) </vt:lpstr>
      <vt:lpstr>7 августа 2016 г.                                     220 лет со дня рождения  русского библиографа, библиотековеда  ПАВЛА МИХАЙЛОВИЧА СТРОЕВА  (1796–1876) </vt:lpstr>
      <vt:lpstr>11 августа 2016 г.                             165 лет со дня рождения  русского библиографа, библиотечного деятеля  АНДРЕЯ ДМИТРИЕВИЧА ТОРОПОВА (1851–1927) </vt:lpstr>
      <vt:lpstr>20 августа 2016 г.                                70 лет со дня рождения  российского библиотечного деятеля, культуролога  ИРИНЫ ИВАНОВНЫ ГОРЛОВОЙ  (1941 г.) </vt:lpstr>
      <vt:lpstr>1 сентября 2016 г.                             125 лет со дня рождения  советского библиографа, библиотечного деятеля  НИКОЛАЯ ФЁДОРОВИЧА ЯНИЦКОГО  (1891–1979) </vt:lpstr>
      <vt:lpstr>4 сентября 2016 г.                               85 лет со дня рождения  советского библиотековеда, библиотечного деятеля ВАСИЛИЯ ВАСИЛЬЕВИЧА СЕРОВА (1931–2000) </vt:lpstr>
      <vt:lpstr>4 сентября 2016 г.                                   140 лет со дня рождения  советского библиографа, библиотечного деятеля  СЕРГЕЯ ДМИТРИЕВИЧА МАСЛОВСКОГО (1876–1943) </vt:lpstr>
      <vt:lpstr>12 сентября 2016 г.                             95 лет со дня рождения  советского библиотековеда, библиотечного деятеля ВИКТОРА МИХАЙЛОВИЧА ПИЛЕЦКОГО (1921–1987) </vt:lpstr>
      <vt:lpstr>15 сентября 2016 г.                              100 лет со дня рождения  советского библиографа, библиотековеда  АЛЕКСЕЯ НИКОЛАЕВИЧА БУЧЕНКОВА (1916–1987 гг.) </vt:lpstr>
      <vt:lpstr>27 сентября 2016 г.                           145 лет со дня рождения  русского библиотековеда, библиографа  НИТА СТЕПАНОВИЧА РОМАНОВА (1871–1942) </vt:lpstr>
      <vt:lpstr>Слайд 16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ZnamenDaty_08_09</dc:title>
  <dc:creator>HomeComp</dc:creator>
  <cp:lastModifiedBy>ГПНТБ СО РАН</cp:lastModifiedBy>
  <cp:revision>132</cp:revision>
  <dcterms:created xsi:type="dcterms:W3CDTF">2015-06-30T00:33:36Z</dcterms:created>
  <dcterms:modified xsi:type="dcterms:W3CDTF">2016-07-29T01:30:09Z</dcterms:modified>
</cp:coreProperties>
</file>