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8" r:id="rId10"/>
    <p:sldId id="263" r:id="rId11"/>
    <p:sldId id="267" r:id="rId12"/>
    <p:sldId id="265" r:id="rId13"/>
    <p:sldId id="269" r:id="rId14"/>
    <p:sldId id="270" r:id="rId15"/>
    <p:sldId id="266" r:id="rId16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showPr showNarration="1">
    <p:present/>
    <p:sldAll/>
    <p:penClr>
      <a:prstClr val="red"/>
    </p:penClr>
  </p:showPr>
  <p:clrMru>
    <a:srgbClr val="0033CC"/>
    <a:srgbClr val="990099"/>
    <a:srgbClr val="0099CC"/>
    <a:srgbClr val="003399"/>
    <a:srgbClr val="660033"/>
    <a:srgbClr val="1E1C1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5E7ADA-EF15-4B76-A2ED-B59CF50F80F6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718576-EA00-4A63-9F81-FE66234B7B0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18576-EA00-4A63-9F81-FE66234B7B0D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18576-EA00-4A63-9F81-FE66234B7B0D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18576-EA00-4A63-9F81-FE66234B7B0D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18576-EA00-4A63-9F81-FE66234B7B0D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18576-EA00-4A63-9F81-FE66234B7B0D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18576-EA00-4A63-9F81-FE66234B7B0D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18576-EA00-4A63-9F81-FE66234B7B0D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18576-EA00-4A63-9F81-FE66234B7B0D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18576-EA00-4A63-9F81-FE66234B7B0D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18576-EA00-4A63-9F81-FE66234B7B0D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18576-EA00-4A63-9F81-FE66234B7B0D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18576-EA00-4A63-9F81-FE66234B7B0D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18576-EA00-4A63-9F81-FE66234B7B0D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18576-EA00-4A63-9F81-FE66234B7B0D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18576-EA00-4A63-9F81-FE66234B7B0D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CAD47-A2D8-4FDB-8E72-489E8C486E7D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2B558-EF05-45CD-9063-3B884F760D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671DA-8C7C-45B9-8445-2555A5751D14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94895-291A-442C-A72C-973C471CEF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FA8D2-8507-4BB1-805C-0D430B75957F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59169-E3E7-45C9-A3D4-97A54664F1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8E7C2-94BA-4D23-A97D-30FA5A2AAB8E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2CECA-40C3-42B5-B2E3-1004ACB727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A0C39-C2E1-418E-90D8-4CCD442DCA37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4D299-836A-473D-8F83-0606EC5992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A773D-5683-46F2-9852-8D9EA2171226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1AE8C-E5EA-46CF-B241-B0A9C680F2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65BA5-C3C9-47FA-91D3-BDEB39E4A6A3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74091-4666-4464-B5B1-61E5D3E2E0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674B8-82A0-43D5-8D8A-E3DC5595EFE2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2CB50-40C7-4B45-A7AD-C9EE310310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E6FA1-9BC2-4D7C-B669-08E090A6B5C8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ADD32-DC51-4129-B5E3-1AD67408D1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AFDC6-5F4B-4ADF-BE8A-543B1FBA013B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D8EA2-8315-4B5C-8AB7-680A21C2C3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2C4F9-ED06-4A6A-B3B9-6B2200F81102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9D441-63FA-40A1-92E2-4E7266D972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EABE9B0-39FA-4DE5-ACDC-1ABB580A184A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67E7EBE-2117-49D1-A4EC-60E20869D9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http://kumarsanitarystore.com/images/fuzz_aqu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539750" y="404813"/>
            <a:ext cx="7918450" cy="36004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Знаменательные даты  по библиотековедению, </a:t>
            </a:r>
            <a:r>
              <a:rPr lang="ru-RU" sz="54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библиографоведению</a:t>
            </a:r>
            <a:r>
              <a:rPr lang="ru-RU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                  и книговедению</a:t>
            </a:r>
            <a:endParaRPr lang="ru-RU" sz="54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116013" y="3789363"/>
            <a:ext cx="6688137" cy="1008062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июнь 201</a:t>
            </a:r>
            <a:r>
              <a:rPr lang="en-US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6</a:t>
            </a:r>
            <a:r>
              <a:rPr lang="ru-RU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г.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48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5" name="Rectangle 5"/>
          <p:cNvSpPr txBox="1">
            <a:spLocks/>
          </p:cNvSpPr>
          <p:nvPr/>
        </p:nvSpPr>
        <p:spPr bwMode="auto">
          <a:xfrm>
            <a:off x="5795963" y="6237288"/>
            <a:ext cx="3024187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</a:t>
            </a:r>
            <a:r>
              <a:rPr lang="ru-RU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ГПНТБ СО РАН, 2016 г</a:t>
            </a:r>
            <a:r>
              <a:rPr lang="ru-RU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.</a:t>
            </a:r>
            <a:endParaRPr lang="en-US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pic>
        <p:nvPicPr>
          <p:cNvPr id="13317" name="Picture 8" descr="http://img-fotki.yandex.ru/get/6426/47407354.b7d/0_119c4a_b25ef72e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4365625"/>
            <a:ext cx="3681412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313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://kumarsanitarystore.com/images/fuzz_aqu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700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14 июня 2016 г.                                  140 лет со дня рождения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советского библиотековеда, библиографа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ВЛАДИМИРА ЭММАНУИЛОВИЧА БАНКА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(1876-1942 гг.)</a:t>
            </a:r>
            <a:endParaRPr lang="ru-RU" sz="180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410200" cy="4997450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ru-RU" sz="2000" b="1" dirty="0" smtClean="0">
                <a:solidFill>
                  <a:srgbClr val="990099"/>
                </a:solidFill>
              </a:rPr>
              <a:t>Окончил с золотой медалью гимназию                       Я. Г. Гуревича (1893 г.), историко-филологический факультет Петербуржского университета (1898 г.). В студенческие годы выступал с докладом по истории Французской  революции 1789 г., о творчестве Петрарки,            об историческом происхождении Соборного уложения 1649 г. Специализировался                           у профессора Г. В. </a:t>
            </a:r>
            <a:r>
              <a:rPr lang="ru-RU" sz="2000" b="1" dirty="0" err="1" smtClean="0">
                <a:solidFill>
                  <a:srgbClr val="990099"/>
                </a:solidFill>
              </a:rPr>
              <a:t>Форстена</a:t>
            </a:r>
            <a:r>
              <a:rPr lang="ru-RU" sz="2000" b="1" dirty="0" smtClean="0">
                <a:solidFill>
                  <a:srgbClr val="990099"/>
                </a:solidFill>
              </a:rPr>
              <a:t> по истории позднего средневековья. Стажировался                      в университетах Берлина и Лейпцига (1898 г.). По возвращении в Россию в 1898 г. привлечен В. В. Стасовым в Публичную библиотеку </a:t>
            </a:r>
            <a:r>
              <a:rPr lang="en-US" sz="2000" b="1" dirty="0" smtClean="0">
                <a:solidFill>
                  <a:srgbClr val="990099"/>
                </a:solidFill>
              </a:rPr>
              <a:t>                          </a:t>
            </a:r>
            <a:r>
              <a:rPr lang="ru-RU" sz="2000" b="1" dirty="0" smtClean="0">
                <a:solidFill>
                  <a:srgbClr val="990099"/>
                </a:solidFill>
              </a:rPr>
              <a:t>в качестве </a:t>
            </a:r>
            <a:r>
              <a:rPr lang="ru-RU" sz="2000" b="1" dirty="0" err="1" smtClean="0">
                <a:solidFill>
                  <a:srgbClr val="990099"/>
                </a:solidFill>
              </a:rPr>
              <a:t>вольнотрудящегося</a:t>
            </a:r>
            <a:r>
              <a:rPr lang="ru-RU" sz="2000" b="1" dirty="0" smtClean="0">
                <a:solidFill>
                  <a:srgbClr val="990099"/>
                </a:solidFill>
              </a:rPr>
              <a:t> к разбору </a:t>
            </a:r>
            <a:r>
              <a:rPr lang="en-US" sz="2000" b="1" dirty="0" smtClean="0">
                <a:solidFill>
                  <a:srgbClr val="990099"/>
                </a:solidFill>
              </a:rPr>
              <a:t>                      </a:t>
            </a:r>
            <a:r>
              <a:rPr lang="ru-RU" sz="2000" b="1" dirty="0" smtClean="0">
                <a:solidFill>
                  <a:srgbClr val="990099"/>
                </a:solidFill>
              </a:rPr>
              <a:t>и описанию изданий времен Парижской Коммуны. Сдал магистерские экзамены </a:t>
            </a:r>
            <a:r>
              <a:rPr lang="en-US" sz="2000" b="1" dirty="0" smtClean="0">
                <a:solidFill>
                  <a:srgbClr val="990099"/>
                </a:solidFill>
              </a:rPr>
              <a:t>                    </a:t>
            </a:r>
            <a:r>
              <a:rPr lang="ru-RU" sz="2000" b="1" dirty="0" smtClean="0">
                <a:solidFill>
                  <a:srgbClr val="990099"/>
                </a:solidFill>
              </a:rPr>
              <a:t>по всеобщей истории (1900 г.) и продолжил начатую в студенчестве работу по изучению жизни и творчества </a:t>
            </a:r>
            <a:r>
              <a:rPr lang="ru-RU" sz="2000" b="1" dirty="0" err="1" smtClean="0">
                <a:solidFill>
                  <a:srgbClr val="990099"/>
                </a:solidFill>
              </a:rPr>
              <a:t>Марсилия</a:t>
            </a:r>
            <a:r>
              <a:rPr lang="ru-RU" sz="2000" b="1" dirty="0" smtClean="0">
                <a:solidFill>
                  <a:srgbClr val="990099"/>
                </a:solidFill>
              </a:rPr>
              <a:t> </a:t>
            </a:r>
            <a:r>
              <a:rPr lang="ru-RU" sz="2000" b="1" dirty="0" err="1" smtClean="0">
                <a:solidFill>
                  <a:srgbClr val="990099"/>
                </a:solidFill>
              </a:rPr>
              <a:t>Падуанского</a:t>
            </a:r>
            <a:r>
              <a:rPr lang="ru-RU" sz="2000" b="1" dirty="0" smtClean="0">
                <a:solidFill>
                  <a:srgbClr val="990099"/>
                </a:solidFill>
              </a:rPr>
              <a:t>, его трактата "Защитник мира" 1324 г.</a:t>
            </a:r>
          </a:p>
        </p:txBody>
      </p:sp>
      <p:pic>
        <p:nvPicPr>
          <p:cNvPr id="22532" name="Picture 2" descr="http://www.nlr.ru/file_img/person/1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2133600"/>
            <a:ext cx="2371725" cy="337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Прямоугольник 7"/>
          <p:cNvSpPr>
            <a:spLocks noChangeArrowheads="1"/>
          </p:cNvSpPr>
          <p:nvPr/>
        </p:nvSpPr>
        <p:spPr bwMode="auto">
          <a:xfrm>
            <a:off x="6011863" y="5661025"/>
            <a:ext cx="25558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003399"/>
                </a:solidFill>
                <a:cs typeface="Arial" charset="0"/>
              </a:rPr>
              <a:t>Библиотечная энциклопедия / Рос. гос. б-ка. – М. : Пашков дом, 2007. – С. 69. </a:t>
            </a:r>
          </a:p>
        </p:txBody>
      </p:sp>
    </p:spTree>
  </p:cSld>
  <p:clrMapOvr>
    <a:masterClrMapping/>
  </p:clrMapOvr>
  <p:transition advTm="15015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kumarsanitarystore.com/images/fuzz_aqu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37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19 июня 2016 г.                                    65 лет со дня рождения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российского библиотечного деятеля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ЕКАТЕРИНЫ ВАСИЛЬЕВНЫ НИКОНОРОВОЙ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(1951 г.) </a:t>
            </a:r>
            <a:endParaRPr lang="ru-RU" sz="180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635375" y="1916113"/>
            <a:ext cx="5051425" cy="4392612"/>
          </a:xfrm>
        </p:spPr>
        <p:txBody>
          <a:bodyPr>
            <a:normAutofit lnSpcReduction="10000"/>
          </a:bodyPr>
          <a:lstStyle/>
          <a:p>
            <a:pPr marL="0" indent="0" algn="r">
              <a:lnSpc>
                <a:spcPct val="80000"/>
              </a:lnSpc>
              <a:buFont typeface="Arial" charset="0"/>
              <a:buNone/>
            </a:pPr>
            <a:r>
              <a:rPr lang="ru-RU" sz="2000" b="1" smtClean="0">
                <a:solidFill>
                  <a:srgbClr val="990099"/>
                </a:solidFill>
              </a:rPr>
              <a:t>Доктор философских наук (1994 г.), профессор (1996 г.). Окончила МГУ                   (1973 г.). Работала в Институте молодежи (1985–1993 гг.), Российской академии управления, Российской академии государственной службы при Президенте РФ (1993–1999 гг.);  с 1999 г. – директор по научной и издательской деятельности РГБ. Генеральный директор НП (Некоммерческое партнерство) БАЕ                            (с 2003 г.),  шеф</a:t>
            </a:r>
            <a:r>
              <a:rPr lang="ru-RU" sz="2000" b="1" smtClean="0">
                <a:solidFill>
                  <a:srgbClr val="990099"/>
                </a:solidFill>
                <a:latin typeface="Arial" charset="0"/>
              </a:rPr>
              <a:t>-</a:t>
            </a:r>
            <a:r>
              <a:rPr lang="ru-RU" sz="2000" b="1" smtClean="0">
                <a:solidFill>
                  <a:srgbClr val="990099"/>
                </a:solidFill>
              </a:rPr>
              <a:t>редактор «Вестника Библиотечной Ассамблеи Евразии», член–корреспондент РАЕН (2005 г.).                                        В 2001–2005 гг. член Секции по библиотечному обслуживанию мультикультурного населения ИФЛА;                           в 2005 г. избрана членом Секции управления знанием.</a:t>
            </a:r>
          </a:p>
        </p:txBody>
      </p:sp>
      <p:pic>
        <p:nvPicPr>
          <p:cNvPr id="23556" name="Picture 2" descr="&amp;Ncy;&amp;icy;&amp;kcy;&amp;ocy;&amp;ncy;&amp;ocy;&amp;rcy;&amp;ocy;&amp;vcy;&amp;acy; &amp;IEcy;&amp;kcy;&amp;acy;&amp;tcy;&amp;iecy;&amp;rcy;&amp;icy;&amp;ncy;&amp;acy; &amp;Vcy;&amp;acy;&amp;scy;&amp;icy;&amp;lcy;&amp;softcy;&amp;iecy;&amp;vcy;&amp;ncy;&amp;a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773238"/>
            <a:ext cx="2738437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Прямоугольник 6"/>
          <p:cNvSpPr>
            <a:spLocks noChangeArrowheads="1"/>
          </p:cNvSpPr>
          <p:nvPr/>
        </p:nvSpPr>
        <p:spPr bwMode="auto">
          <a:xfrm>
            <a:off x="468313" y="5373688"/>
            <a:ext cx="2986087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003399"/>
                </a:solidFill>
                <a:cs typeface="Arial" charset="0"/>
              </a:rPr>
              <a:t>Библиотечная энциклопедия / Рос. гос. б-ка. – М. : Пашков дом, 2007. – С. 726. </a:t>
            </a:r>
          </a:p>
        </p:txBody>
      </p:sp>
    </p:spTree>
  </p:cSld>
  <p:clrMapOvr>
    <a:masterClrMapping/>
  </p:clrMapOvr>
  <p:transition advTm="15328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://kumarsanitarystore.com/images/fuzz_aqu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700"/>
          </a:xfrm>
        </p:spPr>
        <p:txBody>
          <a:bodyPr/>
          <a:lstStyle/>
          <a:p>
            <a:pPr algn="r"/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23 июня 2016 г. </a:t>
            </a:r>
            <a:r>
              <a:rPr lang="en-US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155 лет со дня рождения </a:t>
            </a:r>
            <a:b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русского библиографа, библиофила </a:t>
            </a:r>
            <a:b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ДМИТРИЯ ВАСИЛЬЕВИЧА УЛЬЯНИНСКОГО</a:t>
            </a:r>
            <a:b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(1861-1918 гг.)</a:t>
            </a:r>
            <a:endParaRPr lang="ru-RU" sz="1800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95288" y="1773238"/>
            <a:ext cx="4906962" cy="4525962"/>
          </a:xfrm>
        </p:spPr>
        <p:txBody>
          <a:bodyPr rtlCol="0">
            <a:normAutofit fontScale="70000"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990099"/>
                </a:solidFill>
              </a:rPr>
              <a:t>Собрал уникальную библиотеку, состоящую из биографической литературы, книг по библиографии, </a:t>
            </a:r>
            <a:r>
              <a:rPr lang="ru-RU" b="1" i="1" dirty="0" smtClean="0">
                <a:solidFill>
                  <a:srgbClr val="990099"/>
                </a:solidFill>
              </a:rPr>
              <a:t>«</a:t>
            </a:r>
            <a:r>
              <a:rPr lang="ru-RU" b="1" i="1" dirty="0" err="1" smtClean="0">
                <a:solidFill>
                  <a:srgbClr val="990099"/>
                </a:solidFill>
              </a:rPr>
              <a:t>Россики</a:t>
            </a:r>
            <a:r>
              <a:rPr lang="ru-RU" b="1" i="1" dirty="0" smtClean="0">
                <a:solidFill>
                  <a:srgbClr val="990099"/>
                </a:solidFill>
              </a:rPr>
              <a:t>» – </a:t>
            </a:r>
            <a:r>
              <a:rPr lang="ru-RU" b="1" dirty="0" smtClean="0">
                <a:solidFill>
                  <a:srgbClr val="990099"/>
                </a:solidFill>
              </a:rPr>
              <a:t>старых русских и иностранных изданий о России; коллекцию гравированных и литографированных портретов русских деятелей книги. Автор воспоминаний «Среди книг и их друзей» (1903 г.) Главный труд – каталог «Библиотека                    Д. В. </a:t>
            </a:r>
            <a:r>
              <a:rPr lang="ru-RU" b="1" dirty="0" err="1" smtClean="0">
                <a:solidFill>
                  <a:srgbClr val="990099"/>
                </a:solidFill>
              </a:rPr>
              <a:t>Ульянинского</a:t>
            </a:r>
            <a:r>
              <a:rPr lang="ru-RU" b="1" dirty="0" smtClean="0">
                <a:solidFill>
                  <a:srgbClr val="990099"/>
                </a:solidFill>
              </a:rPr>
              <a:t>. Библиографическое описание» (т. 1–3, 1912–1915 гг.), отличающийся фактической точностью </a:t>
            </a:r>
            <a:r>
              <a:rPr lang="en-US" b="1" dirty="0" smtClean="0">
                <a:solidFill>
                  <a:srgbClr val="990099"/>
                </a:solidFill>
              </a:rPr>
              <a:t>              </a:t>
            </a:r>
            <a:r>
              <a:rPr lang="ru-RU" b="1" dirty="0" smtClean="0">
                <a:solidFill>
                  <a:srgbClr val="990099"/>
                </a:solidFill>
              </a:rPr>
              <a:t>и обилием примечаний </a:t>
            </a:r>
            <a:r>
              <a:rPr lang="ru-RU" b="1" dirty="0" err="1" smtClean="0">
                <a:solidFill>
                  <a:srgbClr val="990099"/>
                </a:solidFill>
              </a:rPr>
              <a:t>мемуарно</a:t>
            </a:r>
            <a:r>
              <a:rPr lang="ru-RU" b="1" dirty="0" smtClean="0">
                <a:solidFill>
                  <a:srgbClr val="990099"/>
                </a:solidFill>
              </a:rPr>
              <a:t>–библиографического характера. Библиотека </a:t>
            </a:r>
            <a:r>
              <a:rPr lang="ru-RU" b="1" dirty="0" err="1" smtClean="0">
                <a:solidFill>
                  <a:srgbClr val="990099"/>
                </a:solidFill>
              </a:rPr>
              <a:t>Ульянинского</a:t>
            </a:r>
            <a:r>
              <a:rPr lang="ru-RU" b="1" dirty="0" smtClean="0">
                <a:solidFill>
                  <a:srgbClr val="990099"/>
                </a:solidFill>
              </a:rPr>
              <a:t> в 1919 г. приобретена Библиотекой </a:t>
            </a:r>
            <a:r>
              <a:rPr lang="ru-RU" b="1" dirty="0" err="1" smtClean="0">
                <a:solidFill>
                  <a:srgbClr val="990099"/>
                </a:solidFill>
              </a:rPr>
              <a:t>Румянцевского</a:t>
            </a:r>
            <a:r>
              <a:rPr lang="ru-RU" b="1" dirty="0" smtClean="0">
                <a:solidFill>
                  <a:srgbClr val="990099"/>
                </a:solidFill>
              </a:rPr>
              <a:t> музея. </a:t>
            </a:r>
            <a:endParaRPr lang="ru-RU" b="1" dirty="0">
              <a:solidFill>
                <a:srgbClr val="990099"/>
              </a:solidFill>
            </a:endParaRPr>
          </a:p>
        </p:txBody>
      </p:sp>
      <p:pic>
        <p:nvPicPr>
          <p:cNvPr id="24580" name="Picture 2" descr="http://www.prodamknigu.com/sites/default/files/11_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5600" y="1628775"/>
            <a:ext cx="321627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Прямоугольник 7"/>
          <p:cNvSpPr>
            <a:spLocks noChangeArrowheads="1"/>
          </p:cNvSpPr>
          <p:nvPr/>
        </p:nvSpPr>
        <p:spPr bwMode="auto">
          <a:xfrm>
            <a:off x="5292725" y="5661025"/>
            <a:ext cx="34178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 b="1">
                <a:solidFill>
                  <a:srgbClr val="0033CC"/>
                </a:solidFill>
                <a:latin typeface="Calibri" pitchFamily="34" charset="0"/>
              </a:rPr>
              <a:t>Книга: Энциклопедия / Редкол.:                                  И. Е. Баренбаум, А. А. Беловицкая,                             А. А. Говоров и др. – М. : Большая Российская энциклопедия, 1998. – С. 657. </a:t>
            </a:r>
            <a:endParaRPr lang="ru-RU" sz="1400">
              <a:solidFill>
                <a:srgbClr val="0033CC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Tm="15125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http://kumarsanitarystore.com/images/fuzz_aqu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700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24 июня 2016 г.                                  100 лет со дня рождения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советского библиотековеда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АЛЕКСАНДРА ПАВЛОВИЧА СЕЛИГЕРСКОГО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(1916-1979 гг.) </a:t>
            </a:r>
            <a:endParaRPr lang="ru-RU" sz="180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122863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ru-RU" sz="2200" b="1" smtClean="0">
                <a:solidFill>
                  <a:srgbClr val="990099"/>
                </a:solidFill>
              </a:rPr>
              <a:t>Окончил рабфак в Ленинграде (1932 г.), учился на физико</a:t>
            </a:r>
            <a:r>
              <a:rPr lang="ru-RU" sz="2200" b="1" smtClean="0">
                <a:solidFill>
                  <a:srgbClr val="990099"/>
                </a:solidFill>
                <a:latin typeface="Arial" charset="0"/>
              </a:rPr>
              <a:t>-</a:t>
            </a:r>
            <a:r>
              <a:rPr lang="ru-RU" sz="2200" b="1" smtClean="0">
                <a:solidFill>
                  <a:srgbClr val="990099"/>
                </a:solidFill>
              </a:rPr>
              <a:t>математическом факультете Лениградского педагогического института                                 им. А. И. Герцена (1932–1935 гг.). Окончил МГБИ (1949 г.), аспирантуру ЛГБИ (1956 г.). Участник Великой Отечественной войны. После ранения воглавлял библиотеки различных военных вузов.  В 1964–1976 гг. работал в ГПБ им. М. Е. Салтыкова</a:t>
            </a:r>
            <a:r>
              <a:rPr lang="ru-RU" sz="2200" b="1" smtClean="0">
                <a:solidFill>
                  <a:srgbClr val="990099"/>
                </a:solidFill>
                <a:latin typeface="Arial" charset="0"/>
              </a:rPr>
              <a:t>-</a:t>
            </a:r>
            <a:r>
              <a:rPr lang="ru-RU" sz="2200" b="1" smtClean="0">
                <a:solidFill>
                  <a:srgbClr val="990099"/>
                </a:solidFill>
              </a:rPr>
              <a:t>Щедрина. Один из создателей теории и методики формирования фондов массовых библиотек и единого фонда централизованной библиотечной системы.</a:t>
            </a:r>
          </a:p>
        </p:txBody>
      </p:sp>
      <p:sp>
        <p:nvSpPr>
          <p:cNvPr id="25604" name="Прямоугольник 5"/>
          <p:cNvSpPr>
            <a:spLocks noChangeArrowheads="1"/>
          </p:cNvSpPr>
          <p:nvPr/>
        </p:nvSpPr>
        <p:spPr bwMode="auto">
          <a:xfrm>
            <a:off x="5435600" y="5589588"/>
            <a:ext cx="2987675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 b="1">
                <a:solidFill>
                  <a:srgbClr val="003399"/>
                </a:solidFill>
                <a:cs typeface="Arial" charset="0"/>
              </a:rPr>
              <a:t>Библиотечная энциклопедия / Рос. гос. б-ка. – М. : Пашков дом, 2007. – С. 943. </a:t>
            </a:r>
          </a:p>
        </p:txBody>
      </p:sp>
      <p:sp>
        <p:nvSpPr>
          <p:cNvPr id="25605" name="AutoShape 2" descr="&amp;Lcy;&amp;icy;&amp;tscy;&amp;iecy;&amp;vcy;&amp;acy;&amp;yacy; &amp;ocy;&amp;bcy;&amp;lcy;&amp;ocy;&amp;zhcy;&amp;kcy;&amp;acy;"/>
          <p:cNvSpPr>
            <a:spLocks noChangeAspect="1" noChangeArrowheads="1"/>
          </p:cNvSpPr>
          <p:nvPr/>
        </p:nvSpPr>
        <p:spPr bwMode="auto">
          <a:xfrm>
            <a:off x="155575" y="-579438"/>
            <a:ext cx="1219200" cy="1219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5606" name="Picture 4" descr="http://www.hellopiter.ru/image/DSC00763657867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5600" y="2205038"/>
            <a:ext cx="3167063" cy="245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47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://kumarsanitarystore.com/images/fuzz_aqu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700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28 июня 2016 г.                                120 лет со дня рождения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советского библиографа, книговеда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МИХАИЛА АБРАМОВИЧА ГОДКЕВИЧА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(1896-1941 гг.) </a:t>
            </a:r>
            <a:endParaRPr lang="ru-RU" sz="180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348038" y="1600200"/>
            <a:ext cx="5338762" cy="4525963"/>
          </a:xfrm>
        </p:spPr>
        <p:txBody>
          <a:bodyPr rtlCol="0">
            <a:normAutofit fontScale="70000" lnSpcReduction="20000"/>
          </a:bodyPr>
          <a:lstStyle/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rgbClr val="990099"/>
                </a:solidFill>
              </a:rPr>
              <a:t>Окончил правовое отделение Харьковского университета (1923 г.). В 1922-1923 гг. директор Украинской книжной палаты, организованной по его предложению. Обосновал и впервые реализовал в 1924 г. </a:t>
            </a:r>
            <a:r>
              <a:rPr lang="en-US" b="1" dirty="0" smtClean="0">
                <a:solidFill>
                  <a:srgbClr val="990099"/>
                </a:solidFill>
              </a:rPr>
              <a:t>            </a:t>
            </a:r>
            <a:r>
              <a:rPr lang="ru-RU" b="1" dirty="0" smtClean="0">
                <a:solidFill>
                  <a:srgbClr val="990099"/>
                </a:solidFill>
              </a:rPr>
              <a:t>на </a:t>
            </a:r>
            <a:r>
              <a:rPr lang="ru-RU" b="1" dirty="0">
                <a:solidFill>
                  <a:srgbClr val="990099"/>
                </a:solidFill>
              </a:rPr>
              <a:t>Украине систему местного обязательного экземпляра. В 1930-1932 гг. преподавал </a:t>
            </a:r>
            <a:r>
              <a:rPr lang="en-US" b="1" dirty="0" smtClean="0">
                <a:solidFill>
                  <a:srgbClr val="990099"/>
                </a:solidFill>
              </a:rPr>
              <a:t>                  </a:t>
            </a:r>
            <a:r>
              <a:rPr lang="ru-RU" b="1" dirty="0" smtClean="0">
                <a:solidFill>
                  <a:srgbClr val="990099"/>
                </a:solidFill>
              </a:rPr>
              <a:t>на </a:t>
            </a:r>
            <a:r>
              <a:rPr lang="ru-RU" b="1" dirty="0">
                <a:solidFill>
                  <a:srgbClr val="990099"/>
                </a:solidFill>
              </a:rPr>
              <a:t>книготорг, отделении Кооперативного института. С 1934 г. - в Москве во Всесоюзной книжной палате. Работал над </a:t>
            </a:r>
            <a:r>
              <a:rPr lang="ru-RU" b="1" dirty="0" smtClean="0">
                <a:solidFill>
                  <a:srgbClr val="990099"/>
                </a:solidFill>
              </a:rPr>
              <a:t>диссертацией «Обязательный </a:t>
            </a:r>
            <a:r>
              <a:rPr lang="ru-RU" b="1" dirty="0">
                <a:solidFill>
                  <a:srgbClr val="990099"/>
                </a:solidFill>
              </a:rPr>
              <a:t>экземпляр произведений печати в СССР и за </a:t>
            </a:r>
            <a:r>
              <a:rPr lang="ru-RU" b="1" dirty="0" smtClean="0">
                <a:solidFill>
                  <a:srgbClr val="990099"/>
                </a:solidFill>
              </a:rPr>
              <a:t>границей» (</a:t>
            </a:r>
            <a:r>
              <a:rPr lang="ru-RU" b="1" dirty="0">
                <a:solidFill>
                  <a:srgbClr val="990099"/>
                </a:solidFill>
              </a:rPr>
              <a:t>не закончена). Разработал стандартные правила описания (предложил включить в их состав аннотацию), ввёл печатную каталожную карточку. Участвовал в разработке методологических основ новых таблиц десятичной классификации. 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>
              <a:solidFill>
                <a:srgbClr val="990099"/>
              </a:solidFill>
            </a:endParaRPr>
          </a:p>
        </p:txBody>
      </p:sp>
      <p:sp>
        <p:nvSpPr>
          <p:cNvPr id="26628" name="Прямоугольник 5"/>
          <p:cNvSpPr>
            <a:spLocks noChangeArrowheads="1"/>
          </p:cNvSpPr>
          <p:nvPr/>
        </p:nvSpPr>
        <p:spPr bwMode="auto">
          <a:xfrm>
            <a:off x="468313" y="5661025"/>
            <a:ext cx="2986087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003399"/>
                </a:solidFill>
                <a:cs typeface="Arial" charset="0"/>
              </a:rPr>
              <a:t>Библиотечная энциклопедия / Рос. гос. б-ка. – М. : Пашков дом, 2007. – С. 304. </a:t>
            </a:r>
          </a:p>
        </p:txBody>
      </p:sp>
      <p:pic>
        <p:nvPicPr>
          <p:cNvPr id="2662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3789363"/>
            <a:ext cx="2482850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1844675"/>
            <a:ext cx="25622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ttp://kumarsanitarystore.com/images/fuzz_aqu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 txBox="1">
            <a:spLocks/>
          </p:cNvSpPr>
          <p:nvPr/>
        </p:nvSpPr>
        <p:spPr bwMode="auto">
          <a:xfrm>
            <a:off x="5724525" y="5661025"/>
            <a:ext cx="3024188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©</a:t>
            </a:r>
            <a:r>
              <a:rPr lang="ru-RU" sz="16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ГПНТБ СО РАН, 201</a:t>
            </a:r>
            <a:r>
              <a:rPr lang="en-US" sz="16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6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г.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©</a:t>
            </a:r>
            <a:r>
              <a:rPr lang="ru-RU" sz="16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ОНИМР, 2016 г.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© </a:t>
            </a:r>
            <a:r>
              <a:rPr lang="ru-RU" sz="16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Составитель </a:t>
            </a:r>
            <a:r>
              <a:rPr lang="ru-RU" sz="1600" b="1" dirty="0" err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Павлюк</a:t>
            </a:r>
            <a:r>
              <a:rPr lang="ru-RU" sz="16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В. Н.</a:t>
            </a:r>
            <a:endParaRPr lang="en-US" sz="1600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1" name="Picture 5" descr="52936_html_38320ae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260350"/>
            <a:ext cx="5905500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47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://kumarsanitarystore.com/images/fuzz_aqu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Заголовок 4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295400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1 июня 2016 г.                                   105 лет со дня открытия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Всероссийского съезда по библиотечному делу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(1911</a:t>
            </a:r>
            <a:r>
              <a:rPr lang="en-US" sz="18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г.)</a:t>
            </a:r>
            <a:endParaRPr lang="ru-RU" sz="180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284663" y="1600200"/>
            <a:ext cx="4402137" cy="4525963"/>
          </a:xfrm>
        </p:spPr>
        <p:txBody>
          <a:bodyPr>
            <a:normAutofit/>
          </a:bodyPr>
          <a:lstStyle/>
          <a:p>
            <a:pPr marL="0" indent="0" algn="r"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>
                <a:solidFill>
                  <a:srgbClr val="990099"/>
                </a:solidFill>
              </a:rPr>
              <a:t>Первый Всероссийский съезд по библиотечному делу состоялся в Санкт–Петербурге 1–7 июня 1911 г.</a:t>
            </a:r>
            <a:r>
              <a:rPr lang="en-US" sz="2400" b="1" dirty="0" smtClean="0">
                <a:solidFill>
                  <a:srgbClr val="990099"/>
                </a:solidFill>
              </a:rPr>
              <a:t>          </a:t>
            </a:r>
            <a:r>
              <a:rPr lang="ru-RU" sz="2400" b="1" dirty="0" smtClean="0">
                <a:solidFill>
                  <a:srgbClr val="990099"/>
                </a:solidFill>
              </a:rPr>
              <a:t>Организатор – Общество  библиотековедения. Участвовали 364 представителя научных (академических), публичных и народных библиотек. Съезд имел целью обсуждение нужд и интересов библиотечного дела в России.</a:t>
            </a:r>
          </a:p>
        </p:txBody>
      </p:sp>
      <p:pic>
        <p:nvPicPr>
          <p:cNvPr id="14340" name="Picture 6" descr="http://www.rba.ru/cms_rba/news/upload-files/news/image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989138"/>
            <a:ext cx="38163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Прямоугольник 9"/>
          <p:cNvSpPr>
            <a:spLocks noChangeArrowheads="1"/>
          </p:cNvSpPr>
          <p:nvPr/>
        </p:nvSpPr>
        <p:spPr bwMode="auto">
          <a:xfrm>
            <a:off x="395288" y="5589588"/>
            <a:ext cx="3275012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003399"/>
                </a:solidFill>
                <a:cs typeface="Arial" charset="0"/>
              </a:rPr>
              <a:t>Библиотечная энциклопедия / Рос. гос. б-ка. – М. : Пашков дом, 2007. – С. 1006. </a:t>
            </a:r>
          </a:p>
        </p:txBody>
      </p:sp>
    </p:spTree>
  </p:cSld>
  <p:clrMapOvr>
    <a:masterClrMapping/>
  </p:clrMapOvr>
  <p:transition advTm="15063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kumarsanitarystore.com/images/fuzz_aqu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Заголовок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209675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1 июня 2016 г.                                      60 лет со дня рождения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российского библиотековеда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АНДРЕЯ ИГОРЕВИЧА КАПТЕРЕВА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(1956 г.)</a:t>
            </a:r>
            <a:endParaRPr lang="ru-RU" sz="180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5466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ru-RU" sz="2400" b="1" smtClean="0">
                <a:solidFill>
                  <a:srgbClr val="990099"/>
                </a:solidFill>
              </a:rPr>
              <a:t>Доктор педагогических наук (1975 г.), профессор (1978 г.), действительный член Международной академии информатизации (2000 г.), действительный член Академии менеджмента в образовании и культуре. Автор более 140 научных трудов, 7 электронных учебников. Заведует кафедрой виртуальных коммуникаций в Московском государственном институте культуры и искусств. </a:t>
            </a:r>
          </a:p>
        </p:txBody>
      </p:sp>
      <p:pic>
        <p:nvPicPr>
          <p:cNvPr id="15364" name="Picture 2" descr="https://runet-id.com/files/photo/0/5805.jpg?t=142857469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1773238"/>
            <a:ext cx="2838450" cy="343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Прямоугольник 6"/>
          <p:cNvSpPr>
            <a:spLocks noChangeArrowheads="1"/>
          </p:cNvSpPr>
          <p:nvPr/>
        </p:nvSpPr>
        <p:spPr bwMode="auto">
          <a:xfrm>
            <a:off x="5148263" y="5516563"/>
            <a:ext cx="3275012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 b="1">
                <a:solidFill>
                  <a:srgbClr val="003399"/>
                </a:solidFill>
                <a:cs typeface="Arial" charset="0"/>
              </a:rPr>
              <a:t>Библиотечная энциклопедия / Рос. гос. б-ка. – М. : Пашков дом, 2007. – С. 462. </a:t>
            </a:r>
          </a:p>
        </p:txBody>
      </p:sp>
    </p:spTree>
  </p:cSld>
  <p:clrMapOvr>
    <a:masterClrMapping/>
  </p:clrMapOvr>
  <p:transition advTm="15391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kumarsanitarystore.com/images/fuzz_aqu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2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295400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3 июня 2016 г.                                      70 лет со дня рождения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российского библиотековеда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МИХАИЛА ФЁДОРОВИЧА МЕНЯЕВА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(1946 г.) </a:t>
            </a:r>
            <a:endParaRPr lang="ru-RU" sz="180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492500" y="1600200"/>
            <a:ext cx="5194300" cy="4525963"/>
          </a:xfrm>
        </p:spPr>
        <p:txBody>
          <a:bodyPr>
            <a:normAutofit lnSpcReduction="10000"/>
          </a:bodyPr>
          <a:lstStyle/>
          <a:p>
            <a:pPr marL="0" indent="0" algn="r">
              <a:lnSpc>
                <a:spcPct val="80000"/>
              </a:lnSpc>
              <a:buFont typeface="Arial" charset="0"/>
              <a:buNone/>
            </a:pPr>
            <a:r>
              <a:rPr lang="ru-RU" sz="2400" b="1" smtClean="0">
                <a:solidFill>
                  <a:srgbClr val="990099"/>
                </a:solidFill>
              </a:rPr>
              <a:t>Специалист в области информатики, систем управления, документологии, библиотековедения. Кандидат технических наук (1977 г.), доктор педагогических наук (1994 г.), профессор (1999 г.), действительный член МАИ (1995 г.)</a:t>
            </a:r>
            <a:r>
              <a:rPr lang="ru-RU" sz="2400" b="1" smtClean="0">
                <a:solidFill>
                  <a:srgbClr val="990099"/>
                </a:solidFill>
                <a:latin typeface="Arial" charset="0"/>
              </a:rPr>
              <a:t>.</a:t>
            </a:r>
          </a:p>
          <a:p>
            <a:pPr marL="0" indent="0" algn="r">
              <a:lnSpc>
                <a:spcPct val="80000"/>
              </a:lnSpc>
              <a:buFont typeface="Arial" charset="0"/>
              <a:buNone/>
            </a:pPr>
            <a:r>
              <a:rPr lang="ru-RU" sz="2400" b="1" smtClean="0">
                <a:solidFill>
                  <a:srgbClr val="990099"/>
                </a:solidFill>
              </a:rPr>
              <a:t> Окончил МВТУ им. Баумана </a:t>
            </a:r>
            <a:endParaRPr lang="ru-RU" sz="2400" b="1" smtClean="0">
              <a:solidFill>
                <a:srgbClr val="990099"/>
              </a:solidFill>
              <a:latin typeface="Arial" charset="0"/>
            </a:endParaRPr>
          </a:p>
          <a:p>
            <a:pPr marL="0" indent="0" algn="r">
              <a:lnSpc>
                <a:spcPct val="80000"/>
              </a:lnSpc>
              <a:buFont typeface="Arial" charset="0"/>
              <a:buNone/>
            </a:pPr>
            <a:r>
              <a:rPr lang="ru-RU" sz="2400" b="1" smtClean="0">
                <a:solidFill>
                  <a:srgbClr val="990099"/>
                </a:solidFill>
              </a:rPr>
              <a:t>(1971 г.). Здесь разработал первую отечественную автоматизированную библиотечную систему (БАРС) на базе ПЭВМ (1989 г.) и организовал подготовку инженеров по специализации «Библиотечные автоматизированные системы».</a:t>
            </a:r>
          </a:p>
        </p:txBody>
      </p:sp>
      <p:pic>
        <p:nvPicPr>
          <p:cNvPr id="16388" name="Picture 2" descr="&amp;Mcy;&amp;iecy;&amp;ncy;&amp;yacy;&amp;iecy;&amp;vcy; &amp;Mcy;&amp;icy;&amp;khcy;&amp;acy;&amp;icy;&amp;lcy; &amp;Fcy;&amp;iecy;&amp;dcy;&amp;ocy;&amp;rcy;&amp;ocy;&amp;vcy;&amp;icy;&amp;ch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1628775"/>
            <a:ext cx="273685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Прямоугольник 6"/>
          <p:cNvSpPr>
            <a:spLocks noChangeArrowheads="1"/>
          </p:cNvSpPr>
          <p:nvPr/>
        </p:nvSpPr>
        <p:spPr bwMode="auto">
          <a:xfrm>
            <a:off x="395288" y="5589588"/>
            <a:ext cx="3275012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003399"/>
                </a:solidFill>
                <a:cs typeface="Arial" charset="0"/>
              </a:rPr>
              <a:t>Библиотечная энциклопедия / Рос. гос. б-ка. – М. : Пашков дом, 2007. – С. 640. </a:t>
            </a:r>
          </a:p>
        </p:txBody>
      </p:sp>
    </p:spTree>
  </p:cSld>
  <p:clrMapOvr>
    <a:masterClrMapping/>
  </p:clrMapOvr>
  <p:transition advTm="15031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kumarsanitarystore.com/images/fuzz_aqu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09675"/>
          </a:xfrm>
        </p:spPr>
        <p:txBody>
          <a:bodyPr rtlCol="0">
            <a:normAutofit fontScale="9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27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27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июня 2016 г.                                     </a:t>
            </a:r>
            <a:r>
              <a:rPr lang="ru-RU" sz="27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80 лет со дня рождения </a:t>
            </a:r>
            <a:r>
              <a:rPr lang="ru-RU" sz="27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советского </a:t>
            </a:r>
            <a:r>
              <a:rPr lang="ru-RU" sz="27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книговеда </a:t>
            </a:r>
            <a:r>
              <a:rPr lang="ru-RU" sz="27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СЕРГЕЯ АНТОНОВИЧА ПАЙЧАДЗЕ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1936-2007 гг.)</a:t>
            </a:r>
            <a:endParaRPr lang="ru-RU" sz="2000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Содержимое 3"/>
          <p:cNvSpPr>
            <a:spLocks noGrp="1"/>
          </p:cNvSpPr>
          <p:nvPr>
            <p:ph sz="half" idx="1"/>
          </p:nvPr>
        </p:nvSpPr>
        <p:spPr>
          <a:xfrm>
            <a:off x="395288" y="1484313"/>
            <a:ext cx="4762500" cy="478155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2200" b="1" smtClean="0">
                <a:solidFill>
                  <a:srgbClr val="990099"/>
                </a:solidFill>
              </a:rPr>
              <a:t>Окончил ЛГБИ им. Н. К. Крупской (1960 г.), аспирантуру (1970 г.). Работал в системе книжной торговли занимался вопросами комплектования библиотек, заведовал кафедрой библиографии, был деканом библиотечного факультета, проректором Хабаровского государственного института культуры (1971–1986 гг.).            С июня 1986 г. в Государственной публичной научно-технической библиотеке СО РАН руководил сектором книговедения.</a:t>
            </a:r>
          </a:p>
        </p:txBody>
      </p:sp>
      <p:pic>
        <p:nvPicPr>
          <p:cNvPr id="17412" name="Picture 2" descr="http://www.bibliograf.ru/img/articles/Paichads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1773238"/>
            <a:ext cx="294005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Прямоугольник 6"/>
          <p:cNvSpPr>
            <a:spLocks noChangeArrowheads="1"/>
          </p:cNvSpPr>
          <p:nvPr/>
        </p:nvSpPr>
        <p:spPr bwMode="auto">
          <a:xfrm>
            <a:off x="5148263" y="5516563"/>
            <a:ext cx="3275012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 b="1">
                <a:solidFill>
                  <a:srgbClr val="003399"/>
                </a:solidFill>
                <a:cs typeface="Arial" charset="0"/>
              </a:rPr>
              <a:t>Библиотечная энциклопедия / Рос. гос. б-ка. – М. : Пашков дом, 2007. – С. 779. </a:t>
            </a:r>
          </a:p>
        </p:txBody>
      </p:sp>
    </p:spTree>
  </p:cSld>
  <p:clrMapOvr>
    <a:masterClrMapping/>
  </p:clrMapOvr>
  <p:transition advTm="15016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kumarsanitarystore.com/images/fuzz_aqu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700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13 июня 2016 г.                                    95 лет со дня рождения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ученого-энциклопедиста, российского книговеда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ИОСИФА ЕВСЕЕВИЧА БАРЕНБАУМА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(1921-2006 гг.) </a:t>
            </a:r>
            <a:endParaRPr lang="ru-RU" sz="180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707904" y="1700808"/>
            <a:ext cx="4978400" cy="4941887"/>
          </a:xfrm>
        </p:spPr>
        <p:txBody>
          <a:bodyPr>
            <a:normAutofit/>
          </a:bodyPr>
          <a:lstStyle/>
          <a:p>
            <a:pPr marL="0" indent="0" algn="r">
              <a:lnSpc>
                <a:spcPct val="80000"/>
              </a:lnSpc>
              <a:buFont typeface="Arial" charset="0"/>
              <a:buNone/>
            </a:pPr>
            <a:r>
              <a:rPr lang="ru-RU" sz="2000" b="1" dirty="0" smtClean="0">
                <a:solidFill>
                  <a:srgbClr val="990099"/>
                </a:solidFill>
              </a:rPr>
              <a:t>Доктор филологических наук (1967 г.), профессор (1968 г.), академик Академии естественных наук (1992 г.), заслуженный деятель науки (1992 г.). Окончил филологический факультет Ленинградского университета (1945 г.), аспирантуру ЛГБИ (1953 г.), с 1951 г. работал там же (с 1978 г. - заведующий кафедрой книговедения, заведующий кафедрой библиографии).  Автор более 300 работ по истории русской книги, русского читателя, проблемам книговедения, библиографии, демократической печати в России            60–70-х гг. 19 века, зарубежного книжного дела, которые сыграли значительную  роль в развитии современной книговедческой науки в России и за рубежом. </a:t>
            </a:r>
          </a:p>
          <a:p>
            <a:pPr marL="0" indent="0" algn="r">
              <a:lnSpc>
                <a:spcPct val="80000"/>
              </a:lnSpc>
              <a:buFont typeface="Arial" charset="0"/>
              <a:buNone/>
            </a:pPr>
            <a:endParaRPr lang="ru-RU" sz="2000" dirty="0" smtClean="0">
              <a:solidFill>
                <a:srgbClr val="990099"/>
              </a:solidFill>
            </a:endParaRPr>
          </a:p>
        </p:txBody>
      </p:sp>
      <p:pic>
        <p:nvPicPr>
          <p:cNvPr id="18436" name="Picture 2" descr="http://newswe.com/Johnie/214/barenbaum2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1628775"/>
            <a:ext cx="2884487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Прямоугольник 6"/>
          <p:cNvSpPr>
            <a:spLocks noChangeArrowheads="1"/>
          </p:cNvSpPr>
          <p:nvPr/>
        </p:nvSpPr>
        <p:spPr bwMode="auto">
          <a:xfrm>
            <a:off x="395288" y="5589588"/>
            <a:ext cx="3275012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003399"/>
                </a:solidFill>
                <a:cs typeface="Arial" charset="0"/>
              </a:rPr>
              <a:t>Библиотечная энциклопедия / Рос. гос. б-ка. – М. : Пашков дом, 2007. – С. 71. </a:t>
            </a:r>
          </a:p>
        </p:txBody>
      </p:sp>
    </p:spTree>
  </p:cSld>
  <p:clrMapOvr>
    <a:masterClrMapping/>
  </p:clrMapOvr>
  <p:transition advTm="15484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kumarsanitarystore.com/images/fuzz_aqu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700"/>
          </a:xfrm>
        </p:spPr>
        <p:txBody>
          <a:bodyPr rtlCol="0">
            <a:normAutofit fontScale="9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27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27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июня 2016 г.                                  125 </a:t>
            </a:r>
            <a:r>
              <a:rPr lang="ru-RU" sz="27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лет со дня рождения </a:t>
            </a:r>
            <a:r>
              <a:rPr lang="ru-RU" sz="27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советского </a:t>
            </a:r>
            <a:r>
              <a:rPr lang="ru-RU" sz="27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книговеда </a:t>
            </a:r>
            <a:r>
              <a:rPr lang="ru-RU" sz="27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АЛЕКСЕЯ АЛЕКСЕЕВИЧА СИДОРОВА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(1891-1978</a:t>
            </a:r>
            <a:r>
              <a:rPr lang="ru-RU" sz="2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ru-RU" sz="2000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619625" cy="470912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ru-RU" sz="2000" b="1" dirty="0" smtClean="0">
                <a:solidFill>
                  <a:srgbClr val="990099"/>
                </a:solidFill>
              </a:rPr>
              <a:t>Член-корреспондент АН СССР (1946 г.), заслуженный деятель искусств РСФСР    (1947 г.). Учился в Московском университете (1909–1913 гг.). Преподавал     в МГУ (в 1916–1931 гг. </a:t>
            </a:r>
            <a:r>
              <a:rPr lang="en-US" sz="2000" b="1" dirty="0" smtClean="0">
                <a:solidFill>
                  <a:srgbClr val="990099"/>
                </a:solidFill>
              </a:rPr>
              <a:t>                </a:t>
            </a:r>
            <a:r>
              <a:rPr lang="ru-RU" sz="2000" b="1" dirty="0" smtClean="0">
                <a:solidFill>
                  <a:srgbClr val="990099"/>
                </a:solidFill>
              </a:rPr>
              <a:t>и 1942–1950 гг.; профессор с 1925 г.), </a:t>
            </a:r>
            <a:r>
              <a:rPr lang="en-US" sz="2000" b="1" dirty="0" smtClean="0">
                <a:solidFill>
                  <a:srgbClr val="990099"/>
                </a:solidFill>
              </a:rPr>
              <a:t>               </a:t>
            </a:r>
            <a:r>
              <a:rPr lang="ru-RU" sz="2000" b="1" dirty="0" smtClean="0">
                <a:solidFill>
                  <a:srgbClr val="990099"/>
                </a:solidFill>
              </a:rPr>
              <a:t>в Московском полиграфическом институте (1938–1964 гг.). Работал </a:t>
            </a:r>
            <a:r>
              <a:rPr lang="en-US" sz="2000" b="1" dirty="0" smtClean="0">
                <a:solidFill>
                  <a:srgbClr val="990099"/>
                </a:solidFill>
              </a:rPr>
              <a:t>                     </a:t>
            </a:r>
            <a:r>
              <a:rPr lang="ru-RU" sz="2000" b="1" dirty="0" smtClean="0">
                <a:solidFill>
                  <a:srgbClr val="990099"/>
                </a:solidFill>
              </a:rPr>
              <a:t>в Музее изобразительных искусств </a:t>
            </a:r>
            <a:r>
              <a:rPr lang="en-US" sz="2000" b="1" dirty="0" smtClean="0">
                <a:solidFill>
                  <a:srgbClr val="990099"/>
                </a:solidFill>
              </a:rPr>
              <a:t>             </a:t>
            </a:r>
            <a:r>
              <a:rPr lang="ru-RU" sz="2000" b="1" dirty="0" smtClean="0">
                <a:solidFill>
                  <a:srgbClr val="990099"/>
                </a:solidFill>
              </a:rPr>
              <a:t>им. А. С. Пушкина (1916–1921 гг. </a:t>
            </a:r>
            <a:r>
              <a:rPr lang="en-US" sz="2000" b="1" dirty="0" smtClean="0">
                <a:solidFill>
                  <a:srgbClr val="990099"/>
                </a:solidFill>
              </a:rPr>
              <a:t>                       </a:t>
            </a:r>
            <a:r>
              <a:rPr lang="ru-RU" sz="2000" b="1" dirty="0" smtClean="0">
                <a:solidFill>
                  <a:srgbClr val="990099"/>
                </a:solidFill>
              </a:rPr>
              <a:t>и 1927–1936 гг.). </a:t>
            </a:r>
            <a:endParaRPr lang="ru-RU" sz="2000" b="1" dirty="0" smtClean="0">
              <a:solidFill>
                <a:srgbClr val="990099"/>
              </a:solidFill>
              <a:latin typeface="Arial" charset="0"/>
            </a:endParaRP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ru-RU" sz="2000" b="1" dirty="0" smtClean="0">
                <a:solidFill>
                  <a:srgbClr val="990099"/>
                </a:solidFill>
              </a:rPr>
              <a:t>Его труды охватывают широкий круг проблем культуры и искусства. Основные исследования посвящены рисунку, искусству книги и книговедению. Принёс в дар государству собранную им большую коллекцию графики русских и иностранных художников. Награжден орденом Ленина, орденами, а также медалями. </a:t>
            </a:r>
          </a:p>
        </p:txBody>
      </p:sp>
      <p:sp>
        <p:nvSpPr>
          <p:cNvPr id="19460" name="Прямоугольник 7"/>
          <p:cNvSpPr>
            <a:spLocks noChangeArrowheads="1"/>
          </p:cNvSpPr>
          <p:nvPr/>
        </p:nvSpPr>
        <p:spPr bwMode="auto">
          <a:xfrm>
            <a:off x="5148263" y="5300663"/>
            <a:ext cx="34194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 b="1">
                <a:solidFill>
                  <a:srgbClr val="0033CC"/>
                </a:solidFill>
                <a:latin typeface="Calibri" pitchFamily="34" charset="0"/>
              </a:rPr>
              <a:t>Книга</a:t>
            </a:r>
            <a:r>
              <a:rPr lang="ru-RU" sz="1400" b="1">
                <a:solidFill>
                  <a:srgbClr val="0033CC"/>
                </a:solidFill>
              </a:rPr>
              <a:t> </a:t>
            </a:r>
            <a:r>
              <a:rPr lang="ru-RU" sz="1400" b="1">
                <a:solidFill>
                  <a:srgbClr val="0033CC"/>
                </a:solidFill>
                <a:latin typeface="Calibri" pitchFamily="34" charset="0"/>
              </a:rPr>
              <a:t>: Энциклопедия / Редкол.:                                  И. Е. Баренбаум, А. А. Беловицкая,                             А. А. Говоров и др. – М. : Большая Российская энциклопедия, 1998. – С. 588. </a:t>
            </a:r>
            <a:endParaRPr lang="ru-RU" sz="1400">
              <a:solidFill>
                <a:srgbClr val="0033CC"/>
              </a:solidFill>
              <a:latin typeface="Calibri" pitchFamily="34" charset="0"/>
            </a:endParaRPr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78513" y="1989138"/>
            <a:ext cx="2433637" cy="310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484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http://kumarsanitarystore.com/images/fuzz_aqu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37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13 июня 2016 г.                                  150 лет со дня рождения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советского библиотековеда, библиографа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КОНСТАНТИНА НИКОЛАЕВИЧА ДЕРУНОВА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(1866-1929)</a:t>
            </a:r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635375" y="1844675"/>
            <a:ext cx="5122863" cy="4637088"/>
          </a:xfrm>
        </p:spPr>
        <p:txBody>
          <a:bodyPr>
            <a:normAutofit/>
          </a:bodyPr>
          <a:lstStyle/>
          <a:p>
            <a:pPr marL="0" indent="0" algn="r">
              <a:lnSpc>
                <a:spcPct val="80000"/>
              </a:lnSpc>
              <a:buFont typeface="Arial" charset="0"/>
              <a:buNone/>
            </a:pPr>
            <a:r>
              <a:rPr lang="ru-RU" sz="2000" b="1" dirty="0" smtClean="0">
                <a:solidFill>
                  <a:srgbClr val="990099"/>
                </a:solidFill>
              </a:rPr>
              <a:t>Учился в Петербургском университете, но не окончил курс, так как был выслан из Петербурга за участие в народническом революционном движении. Библиотечную деятельность начал в 1898 г.: работал </a:t>
            </a:r>
            <a:r>
              <a:rPr lang="en-US" sz="2000" b="1" dirty="0" smtClean="0">
                <a:solidFill>
                  <a:srgbClr val="990099"/>
                </a:solidFill>
              </a:rPr>
              <a:t>            </a:t>
            </a:r>
            <a:r>
              <a:rPr lang="ru-RU" sz="2000" b="1" dirty="0" smtClean="0">
                <a:solidFill>
                  <a:srgbClr val="990099"/>
                </a:solidFill>
              </a:rPr>
              <a:t>в библиотеке Министерства финансов, </a:t>
            </a:r>
            <a:r>
              <a:rPr lang="en-US" sz="2000" b="1" dirty="0" smtClean="0">
                <a:solidFill>
                  <a:srgbClr val="990099"/>
                </a:solidFill>
              </a:rPr>
              <a:t>         </a:t>
            </a:r>
            <a:r>
              <a:rPr lang="ru-RU" sz="2000" b="1" dirty="0" smtClean="0">
                <a:solidFill>
                  <a:srgbClr val="990099"/>
                </a:solidFill>
              </a:rPr>
              <a:t>а после революции - в библиотеке Наркомата финансов СССР, в последние годы - заведующий библиотекой Российской ассоциации научно-исследовательских институтов общественных наук (РАНИОН). Капитальным трудом является библиография русских рецензий в 325 русских периодических изданиях за 1850 – 1928 гг. (около 300 тыс. названий </a:t>
            </a:r>
            <a:r>
              <a:rPr lang="en-US" sz="2000" b="1" dirty="0" smtClean="0">
                <a:solidFill>
                  <a:srgbClr val="990099"/>
                </a:solidFill>
              </a:rPr>
              <a:t>                    </a:t>
            </a:r>
            <a:r>
              <a:rPr lang="ru-RU" sz="2000" b="1" dirty="0" smtClean="0">
                <a:solidFill>
                  <a:srgbClr val="990099"/>
                </a:solidFill>
              </a:rPr>
              <a:t>в неопубликованной картотеке). </a:t>
            </a:r>
          </a:p>
        </p:txBody>
      </p:sp>
      <p:pic>
        <p:nvPicPr>
          <p:cNvPr id="20484" name="Picture 2" descr="http://img1.liveinternet.ru/images/attach/c/8/101/869/101869657_large_Konstantin_Nikolaevich_Deruno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1844675"/>
            <a:ext cx="2874963" cy="374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Прямоугольник 6"/>
          <p:cNvSpPr>
            <a:spLocks noChangeArrowheads="1"/>
          </p:cNvSpPr>
          <p:nvPr/>
        </p:nvSpPr>
        <p:spPr bwMode="auto">
          <a:xfrm>
            <a:off x="395288" y="5732463"/>
            <a:ext cx="3275012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003399"/>
                </a:solidFill>
                <a:cs typeface="Arial" charset="0"/>
              </a:rPr>
              <a:t>Библиотечная энциклопедия / Рос. гос. б-ка. – М. : Пашков дом, 2007. – С. 347. </a:t>
            </a:r>
          </a:p>
        </p:txBody>
      </p:sp>
    </p:spTree>
  </p:cSld>
  <p:clrMapOvr>
    <a:masterClrMapping/>
  </p:clrMapOvr>
  <p:transition advTm="155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kumarsanitarystore.com/images/fuzz_aqu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37"/>
          </a:xfrm>
        </p:spPr>
        <p:txBody>
          <a:bodyPr/>
          <a:lstStyle/>
          <a:p>
            <a:pPr algn="r"/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13 июня 2016 г.                                 155 лет со дня рождения 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русского издателя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АЛЕКСАНДРА  НАУМОВИЧА ГРАНАТА</a:t>
            </a:r>
            <a:br>
              <a:rPr lang="ru-RU" sz="24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(1861-1933) </a:t>
            </a:r>
            <a:endParaRPr lang="ru-RU" sz="180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95288" y="1700213"/>
            <a:ext cx="5184775" cy="4710112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ru-RU" sz="2000" b="1" dirty="0" smtClean="0">
                <a:solidFill>
                  <a:srgbClr val="990099"/>
                </a:solidFill>
              </a:rPr>
              <a:t>Издательскую деятельность вёл совместно  </a:t>
            </a:r>
            <a:r>
              <a:rPr lang="en-US" sz="2000" b="1" dirty="0" smtClean="0">
                <a:solidFill>
                  <a:srgbClr val="990099"/>
                </a:solidFill>
              </a:rPr>
              <a:t>     </a:t>
            </a:r>
            <a:r>
              <a:rPr lang="ru-RU" sz="2000" b="1" dirty="0" smtClean="0">
                <a:solidFill>
                  <a:srgbClr val="990099"/>
                </a:solidFill>
              </a:rPr>
              <a:t>с братом Игнатием Наумовичем Гранатом (1863-1941гг.). Основное издание братьев Гранат – многотомный «Энциклопедический словарь Гранат».</a:t>
            </a:r>
            <a:r>
              <a:rPr lang="en-US" sz="2000" b="1" dirty="0" smtClean="0">
                <a:solidFill>
                  <a:srgbClr val="990099"/>
                </a:solidFill>
              </a:rPr>
              <a:t> </a:t>
            </a:r>
            <a:r>
              <a:rPr lang="ru-RU" sz="2000" b="1" dirty="0" smtClean="0">
                <a:solidFill>
                  <a:srgbClr val="990099"/>
                </a:solidFill>
              </a:rPr>
              <a:t>В 1892 г. братья Гранат приобрели издательские права на «Настольный энциклопедический словарь» товарищества «</a:t>
            </a:r>
            <a:r>
              <a:rPr lang="ru-RU" sz="2000" b="1" dirty="0" err="1" smtClean="0">
                <a:solidFill>
                  <a:srgbClr val="990099"/>
                </a:solidFill>
              </a:rPr>
              <a:t>А.Гарбель</a:t>
            </a:r>
            <a:r>
              <a:rPr lang="ru-RU" sz="2000" b="1" dirty="0" smtClean="0">
                <a:solidFill>
                  <a:srgbClr val="990099"/>
                </a:solidFill>
              </a:rPr>
              <a:t> и Ко», выходивший в Москве с 1891 г</a:t>
            </a:r>
            <a:r>
              <a:rPr lang="ru-RU" sz="2000" b="1" dirty="0" smtClean="0">
                <a:solidFill>
                  <a:srgbClr val="990099"/>
                </a:solidFill>
                <a:latin typeface="Arial" charset="0"/>
              </a:rPr>
              <a:t>.</a:t>
            </a:r>
            <a:r>
              <a:rPr lang="ru-RU" sz="2000" b="1" dirty="0" smtClean="0">
                <a:solidFill>
                  <a:srgbClr val="990099"/>
                </a:solidFill>
              </a:rPr>
              <a:t>, и с 4-го тома продолжили его издание, значительно увеличив объем и изменив структуру </a:t>
            </a:r>
            <a:r>
              <a:rPr lang="en-US" sz="2000" b="1" dirty="0" smtClean="0">
                <a:solidFill>
                  <a:srgbClr val="990099"/>
                </a:solidFill>
              </a:rPr>
              <a:t>                      </a:t>
            </a:r>
            <a:r>
              <a:rPr lang="ru-RU" sz="2000" b="1" dirty="0" smtClean="0">
                <a:solidFill>
                  <a:srgbClr val="990099"/>
                </a:solidFill>
              </a:rPr>
              <a:t>и содержание. Помимо энциклопедического словаря издательство братьев Гранат выпустило «Историю XIX века» </a:t>
            </a:r>
            <a:r>
              <a:rPr lang="ru-RU" sz="2000" b="1" dirty="0" err="1" smtClean="0">
                <a:solidFill>
                  <a:srgbClr val="990099"/>
                </a:solidFill>
              </a:rPr>
              <a:t>Лависса</a:t>
            </a:r>
            <a:r>
              <a:rPr lang="ru-RU" sz="2000" b="1" dirty="0" smtClean="0">
                <a:solidFill>
                  <a:srgbClr val="990099"/>
                </a:solidFill>
              </a:rPr>
              <a:t> </a:t>
            </a:r>
            <a:r>
              <a:rPr lang="en-US" sz="2000" b="1" dirty="0" smtClean="0">
                <a:solidFill>
                  <a:srgbClr val="990099"/>
                </a:solidFill>
              </a:rPr>
              <a:t>                </a:t>
            </a:r>
            <a:r>
              <a:rPr lang="ru-RU" sz="2000" b="1" dirty="0" smtClean="0">
                <a:solidFill>
                  <a:srgbClr val="990099"/>
                </a:solidFill>
              </a:rPr>
              <a:t>и </a:t>
            </a:r>
            <a:r>
              <a:rPr lang="ru-RU" sz="2000" b="1" dirty="0" err="1" smtClean="0">
                <a:solidFill>
                  <a:srgbClr val="990099"/>
                </a:solidFill>
              </a:rPr>
              <a:t>Рамбо</a:t>
            </a:r>
            <a:r>
              <a:rPr lang="ru-RU" sz="2000" b="1" dirty="0" smtClean="0">
                <a:solidFill>
                  <a:srgbClr val="990099"/>
                </a:solidFill>
              </a:rPr>
              <a:t>, «Великую Французскую революцию» Ф. </a:t>
            </a:r>
            <a:r>
              <a:rPr lang="ru-RU" sz="2000" b="1" dirty="0" err="1" smtClean="0">
                <a:solidFill>
                  <a:srgbClr val="990099"/>
                </a:solidFill>
              </a:rPr>
              <a:t>Олара</a:t>
            </a:r>
            <a:r>
              <a:rPr lang="ru-RU" sz="2000" b="1" dirty="0" smtClean="0">
                <a:solidFill>
                  <a:srgbClr val="990099"/>
                </a:solidFill>
              </a:rPr>
              <a:t>, «Историю Германской социал-демократии» </a:t>
            </a:r>
            <a:r>
              <a:rPr lang="en-US" sz="2000" b="1" dirty="0" smtClean="0">
                <a:solidFill>
                  <a:srgbClr val="990099"/>
                </a:solidFill>
              </a:rPr>
              <a:t>                            </a:t>
            </a:r>
            <a:r>
              <a:rPr lang="ru-RU" sz="2000" b="1" dirty="0" smtClean="0">
                <a:solidFill>
                  <a:srgbClr val="990099"/>
                </a:solidFill>
              </a:rPr>
              <a:t>Ф. Меринга и многие другие издания.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endParaRPr lang="ru-RU" sz="2000" b="1" dirty="0" smtClean="0">
              <a:solidFill>
                <a:srgbClr val="990099"/>
              </a:solidFill>
            </a:endParaRPr>
          </a:p>
        </p:txBody>
      </p:sp>
      <p:pic>
        <p:nvPicPr>
          <p:cNvPr id="21508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963" y="1773238"/>
            <a:ext cx="2876550" cy="377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Прямоугольник 6"/>
          <p:cNvSpPr>
            <a:spLocks noChangeArrowheads="1"/>
          </p:cNvSpPr>
          <p:nvPr/>
        </p:nvSpPr>
        <p:spPr bwMode="auto">
          <a:xfrm>
            <a:off x="5508625" y="5589588"/>
            <a:ext cx="3201988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 b="1">
                <a:solidFill>
                  <a:srgbClr val="0033CC"/>
                </a:solidFill>
                <a:latin typeface="Calibri" pitchFamily="34" charset="0"/>
              </a:rPr>
              <a:t>Книга: Энциклопедия / Редкол.:                                  И. Е. Баренбаум, А. А. Беловицкая,                             А. А. Говоров и др. – М. : Большая Российская энциклопедия, 1998. – </a:t>
            </a:r>
            <a:endParaRPr lang="ru-RU" sz="1400" b="1">
              <a:solidFill>
                <a:srgbClr val="0033CC"/>
              </a:solidFill>
            </a:endParaRPr>
          </a:p>
          <a:p>
            <a:pPr algn="r"/>
            <a:r>
              <a:rPr lang="ru-RU" sz="1400" b="1">
                <a:solidFill>
                  <a:srgbClr val="0033CC"/>
                </a:solidFill>
                <a:latin typeface="Calibri" pitchFamily="34" charset="0"/>
              </a:rPr>
              <a:t>С. 177. </a:t>
            </a:r>
            <a:endParaRPr lang="ru-RU" sz="1400">
              <a:solidFill>
                <a:srgbClr val="0033CC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Tm="15437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ZnamenDaty_0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1704</Words>
  <Application>Microsoft Office PowerPoint</Application>
  <PresentationFormat>Экран (4:3)</PresentationFormat>
  <Paragraphs>64</Paragraphs>
  <Slides>15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1 июня 2016 г.                                   105 лет со дня открытия  I Всероссийского съезда по библиотечному делу  (1911 г.)</vt:lpstr>
      <vt:lpstr>1 июня 2016 г.                                      60 лет со дня рождения  российского библиотековеда  АНДРЕЯ ИГОРЕВИЧА КАПТЕРЕВА  (1956 г.)</vt:lpstr>
      <vt:lpstr>3 июня 2016 г.                                      70 лет со дня рождения  российского библиотековеда  МИХАИЛА ФЁДОРОВИЧА МЕНЯЕВА  (1946 г.) </vt:lpstr>
      <vt:lpstr>7 июня 2016 г.                                     80 лет со дня рождения  советского книговеда  СЕРГЕЯ АНТОНОВИЧА ПАЙЧАДЗЕ  (1936-2007 гг.)</vt:lpstr>
      <vt:lpstr>13 июня 2016 г.                                    95 лет со дня рождения  ученого-энциклопедиста, российского книговеда  ИОСИФА ЕВСЕЕВИЧА БАРЕНБАУМА  (1921-2006 гг.) </vt:lpstr>
      <vt:lpstr>13 июня 2016 г.                                  125 лет со дня рождения  советского книговеда  АЛЕКСЕЯ АЛЕКСЕЕВИЧА СИДОРОВА (1891-1978) </vt:lpstr>
      <vt:lpstr>13 июня 2016 г.                                  150 лет со дня рождения  советского библиотековеда, библиографа  КОНСТАНТИНА НИКОЛАЕВИЧА ДЕРУНОВА  (1866-1929) </vt:lpstr>
      <vt:lpstr>13 июня 2016 г.                                 155 лет со дня рождения  русского издателя АЛЕКСАНДРА  НАУМОВИЧА ГРАНАТА (1861-1933) </vt:lpstr>
      <vt:lpstr>14 июня 2016 г.                                  140 лет со дня рождения  советского библиотековеда, библиографа  ВЛАДИМИРА ЭММАНУИЛОВИЧА БАНКА (1876-1942 гг.)</vt:lpstr>
      <vt:lpstr>19 июня 2016 г.                                    65 лет со дня рождения  российского библиотечного деятеля  ЕКАТЕРИНЫ ВАСИЛЬЕВНЫ НИКОНОРОВОЙ (1951 г.) </vt:lpstr>
      <vt:lpstr>23 июня 2016 г.                                  155 лет со дня рождения  русского библиографа, библиофила  ДМИТРИЯ ВАСИЛЬЕВИЧА УЛЬЯНИНСКОГО (1861-1918 гг.)</vt:lpstr>
      <vt:lpstr>24 июня 2016 г.                                  100 лет со дня рождения  советского библиотековеда  АЛЕКСАНДРА ПАВЛОВИЧА СЕЛИГЕРСКОГО (1916-1979 гг.) </vt:lpstr>
      <vt:lpstr>28 июня 2016 г.                                120 лет со дня рождения  советского библиографа, книговеда  МИХАИЛА АБРАМОВИЧА ГОДКЕВИЧА  (1896-1941 гг.) </vt:lpstr>
      <vt:lpstr>Слайд 15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ZnamenDaty_06</dc:title>
  <dc:creator>HomeComp</dc:creator>
  <cp:lastModifiedBy>ГПНТБ СО РАН</cp:lastModifiedBy>
  <cp:revision>78</cp:revision>
  <dcterms:created xsi:type="dcterms:W3CDTF">2016-05-24T01:14:12Z</dcterms:created>
  <dcterms:modified xsi:type="dcterms:W3CDTF">2016-06-01T01:11:28Z</dcterms:modified>
</cp:coreProperties>
</file>