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3" r:id="rId3"/>
    <p:sldId id="257" r:id="rId4"/>
    <p:sldId id="264" r:id="rId5"/>
    <p:sldId id="259" r:id="rId6"/>
    <p:sldId id="262" r:id="rId7"/>
    <p:sldId id="267" r:id="rId8"/>
    <p:sldId id="266" r:id="rId9"/>
    <p:sldId id="268" r:id="rId10"/>
    <p:sldId id="269" r:id="rId11"/>
    <p:sldId id="265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prstClr val="red"/>
    </p:penClr>
  </p:showPr>
  <p:clrMru>
    <a:srgbClr val="FFFFCC"/>
    <a:srgbClr val="FFFF00"/>
    <a:srgbClr val="FFFF99"/>
    <a:srgbClr val="FFFF66"/>
    <a:srgbClr val="A50021"/>
    <a:srgbClr val="FF0000"/>
    <a:srgbClr val="990033"/>
    <a:srgbClr val="1111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F70189C-9C92-4952-97FF-60D7F861823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B2FDE1C-27EB-455B-9118-A29CC489B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04DE63-D799-4507-97C3-2C45841DC5B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2FDE1C-27EB-455B-9118-A29CC489B85A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148AC-4FE9-4658-A38C-4C999F9C087B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7430B-5A69-42AA-96DA-D48A8D1F0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4E34-45DB-4C92-921D-4E792CFB163A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43762-DB41-4AD0-861C-7E42774FEA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67CF-CB17-4A00-B4FF-FD18647B0AC6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133F9-BDCE-464B-86B5-03ED1FE95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D4F46-EBE4-4C8B-A767-1CAEBA364ED1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2251B-179C-4ED9-A013-1276DBE2D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E9F51-E894-42FC-9DE2-5B3A6AB3A5F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2EC33-5C8C-4DB6-9AE4-C6E5057E3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D377-2FF5-40FC-A49E-77D73C71DFB8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62A8B-F045-4F87-A5C5-873C34310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293DC-2105-4ED8-872B-1AC4E34A5075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21F09-8A81-4F9C-8BC2-93529C0F6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DD95D-4A82-4DA5-B2E9-FEDC90180A84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373A4-4122-462B-BE2C-372C4C720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19258-3B6E-4BF9-AEC7-7744B3BF6144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2778-A322-4F5C-87E3-6C00DD10B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5A7EC-D31E-4D7D-8877-FB883028BB84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779E7-DBC4-4885-9741-5D7B965B4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848FD-0CFE-4E79-920A-EAB3BB7DF9E4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D3BEE-52FC-45D0-9B3D-D131E468F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B73730-177D-4EC7-B92E-677A3A0BC333}" type="datetimeFigureOut">
              <a:rPr lang="ru-RU"/>
              <a:pPr>
                <a:defRPr/>
              </a:pPr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27AB0B-39ED-46D1-9198-F66BD0C22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 txBox="1">
            <a:spLocks/>
          </p:cNvSpPr>
          <p:nvPr/>
        </p:nvSpPr>
        <p:spPr bwMode="auto">
          <a:xfrm>
            <a:off x="5867400" y="6308725"/>
            <a:ext cx="30241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55650" y="333375"/>
            <a:ext cx="7918450" cy="36004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55875" y="3860800"/>
            <a:ext cx="4176713" cy="10795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май 201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advTm="793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29 мая 2015 г.          185 лет со дня рождения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(1830–1894 гг.)                 русского библиографа                                                                     МЕЖОВА ВЛАДИМИРА ИЗМАЙЛОВИЧА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229225"/>
            <a:ext cx="3251200" cy="115252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Book Antiqua" pitchFamily="18" charset="0"/>
                <a:cs typeface="Arial" charset="0"/>
              </a:rPr>
              <a:t>Библиография: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Book Antiqua" pitchFamily="18" charset="0"/>
                <a:cs typeface="Arial" charset="0"/>
              </a:rPr>
              <a:t>Книга: Энциклопедия / Редкол.:              И. Е. Баренбаум, А. А. Беловицкая,              А. А. Говоров и др. – М. : Большая Российская энциклопедия, 1998. –     С. 408</a:t>
            </a:r>
            <a:r>
              <a:rPr lang="ru-RU" sz="13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.</a:t>
            </a:r>
            <a:endParaRPr lang="ru-RU" sz="1300" smtClean="0">
              <a:latin typeface="Arial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635375" y="1600200"/>
            <a:ext cx="5051425" cy="4525963"/>
          </a:xfrm>
        </p:spPr>
        <p:txBody>
          <a:bodyPr rtlCol="0">
            <a:noAutofit/>
          </a:bodyPr>
          <a:lstStyle/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FFFFCC"/>
                </a:solidFill>
                <a:latin typeface="Book Antiqua" pitchFamily="18" charset="0"/>
              </a:rPr>
              <a:t>Родом из саратовских дворян, по окончании Гатчинского сиротского института (1850 г.) поступил в Императорскую публичную библиотеку, где служил до 1866 г. Первая библиографическая работа , «Указатель изданных в России книг, отдельных листов, эстампов и т. д.», вышла приложением к «Отечественным Запискам» за 1856 г., и с тех пор он неутомимо работал на тяжелом и неблагодарном поприще.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solidFill>
                <a:srgbClr val="FFFFCC"/>
              </a:solidFill>
            </a:endParaRPr>
          </a:p>
        </p:txBody>
      </p:sp>
      <p:pic>
        <p:nvPicPr>
          <p:cNvPr id="24581" name="Picture 2" descr="&amp;Mcy;&amp;iecy;&amp;zhcy;&amp;ocy;&amp;vcy; &amp;Vcy;&amp;lcy;&amp;acy;&amp;dcy;&amp;icy;&amp;mcy;&amp;icy;&amp;rcy; &amp;Icy;&amp;zcy;&amp;mcy;&amp;acy;&amp;icy;&amp;lcy;&amp;ocy;&amp;vcy;&amp;icy;&amp;ch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700213"/>
            <a:ext cx="27368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94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</p:spTree>
  </p:cSld>
  <p:clrMapOvr>
    <a:masterClrMapping/>
  </p:clrMapOvr>
  <p:transition advTm="481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2 мая 2015 г.   </a:t>
            </a:r>
            <a:r>
              <a:rPr lang="en-US" sz="2400" b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155 лет со дня рождения</a:t>
            </a:r>
            <a:r>
              <a:rPr lang="en-US" sz="2400" b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(1860–1919 гг.) немецкого изобретателя печатных машин                                                     ЭДУАРДА МАРТЕНСА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35525" cy="4997450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В 1900 г. вместе с Э. </a:t>
            </a:r>
            <a:r>
              <a:rPr lang="ru-RU" sz="2000" b="1" dirty="0" err="1">
                <a:solidFill>
                  <a:srgbClr val="FFFFCC"/>
                </a:solidFill>
                <a:latin typeface="Book Antiqua" pitchFamily="18" charset="0"/>
              </a:rPr>
              <a:t>Ролфсом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 </a:t>
            </a:r>
            <a:r>
              <a:rPr lang="ru-RU" sz="20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 (1859–1939 гг. ) 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разрабатывал фотомеханические способы изготовления форм глубокой печати. Сконструировал машину для очувствления формных цилиндров, а также для переноса </a:t>
            </a:r>
            <a:r>
              <a:rPr lang="en-US" sz="2000" b="1" dirty="0" smtClean="0">
                <a:solidFill>
                  <a:srgbClr val="FFFFCC"/>
                </a:solidFill>
                <a:latin typeface="Book Antiqua" pitchFamily="18" charset="0"/>
              </a:rPr>
              <a:t>   </a:t>
            </a:r>
            <a:r>
              <a:rPr lang="ru-RU" sz="2000" b="1" dirty="0" smtClean="0">
                <a:solidFill>
                  <a:srgbClr val="FFFFCC"/>
                </a:solidFill>
                <a:latin typeface="Book Antiqua" pitchFamily="18" charset="0"/>
              </a:rPr>
              <a:t>на 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них пигментной копии. </a:t>
            </a:r>
            <a:r>
              <a:rPr lang="ru-RU" sz="20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     В 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1906 г. основал фирму «</a:t>
            </a:r>
            <a:r>
              <a:rPr lang="ru-RU" sz="2000" b="1" dirty="0" err="1">
                <a:solidFill>
                  <a:srgbClr val="FFFFCC"/>
                </a:solidFill>
                <a:latin typeface="Book Antiqua" pitchFamily="18" charset="0"/>
              </a:rPr>
              <a:t>Дойчен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 фотогравюр А. Г.». В 1910 г. впервые предпринял опыты газетной печати с углублённых растровых форм. Сконструировал машины для комбинированной глубокой </a:t>
            </a:r>
            <a:r>
              <a:rPr lang="en-US" sz="20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    </a:t>
            </a:r>
            <a:r>
              <a:rPr lang="ru-RU" sz="2000" b="1" dirty="0" smtClean="0">
                <a:solidFill>
                  <a:srgbClr val="FFFFCC"/>
                </a:solidFill>
                <a:latin typeface="Book Antiqua" pitchFamily="18" charset="0"/>
              </a:rPr>
              <a:t>и </a:t>
            </a:r>
            <a:r>
              <a:rPr lang="ru-RU" sz="2000" b="1" dirty="0">
                <a:solidFill>
                  <a:srgbClr val="FFFFCC"/>
                </a:solidFill>
                <a:latin typeface="Book Antiqua" pitchFamily="18" charset="0"/>
              </a:rPr>
              <a:t>высокой печати, а также для двусторонней глубокой печати.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>
              <a:solidFill>
                <a:srgbClr val="FFFFCC"/>
              </a:solidFill>
            </a:endParaRPr>
          </a:p>
        </p:txBody>
      </p:sp>
      <p:sp>
        <p:nvSpPr>
          <p:cNvPr id="16388" name="Содержимое 5"/>
          <p:cNvSpPr>
            <a:spLocks noGrp="1"/>
          </p:cNvSpPr>
          <p:nvPr>
            <p:ph sz="half" idx="2"/>
          </p:nvPr>
        </p:nvSpPr>
        <p:spPr>
          <a:xfrm>
            <a:off x="5651500" y="4868863"/>
            <a:ext cx="3097213" cy="1439862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algn="r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Редкол.:                        И. Е. Баренбаум, А. А. Беловицкая,                 А. А. Говоров и др. – М. : Большая Российская энциклопедия, 1998. –                 С. 409–410. </a:t>
            </a:r>
            <a:endParaRPr lang="ru-RU" sz="14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</a:pPr>
            <a:endParaRPr lang="ru-RU" sz="14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Picture 2" descr="&amp;YAcy;&amp;gcy;&amp;ocy;&amp;dcy;&amp;ycy; &amp;gcy;&amp;ocy;&amp;dcy;&amp;zhcy;&amp;icy; &amp;pcy;&amp;iecy;&amp;chcy;&amp;acy;&amp;tcy;&amp;ncy;&amp;ycy;&amp;jcy; &amp;scy;&amp;tcy;&amp;acy;&amp;ncy;&amp;ocy;&amp;kcy; 19 &amp;vcy;&amp;iecy;&amp;kcy; &amp;KHcy;&amp;ucy;&amp;dcy;&amp;iecy;&amp;iecy;&amp;mcy; &amp;vcy;&amp;mcy;&amp;iecy;&amp;scy;&amp;tcy;&amp;iecy;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2276475"/>
            <a:ext cx="3036888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4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 мая 2015 г.            165 лет со дня рождения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(1850–1918 гг.)                                     русского библиографа, литературоведа                                ДМИТРИЯ ДМИТРИЕВИЧА ЯЗЫКОВА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850" y="5445125"/>
            <a:ext cx="3024188" cy="1152525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Book Antiqua" pitchFamily="18" charset="0"/>
                <a:cs typeface="Arial" charset="0"/>
              </a:rPr>
              <a:t>Библиография:</a:t>
            </a: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Book Antiqua" pitchFamily="18" charset="0"/>
                <a:cs typeface="Arial" charset="0"/>
              </a:rPr>
              <a:t>Книга: Энциклопедия / Редкол.:              И. Е. Баренбаум, А. А. Беловицкая, А. А. Говоров и др. – М. : Большая Российская энциклопедия, 1998. –     С. 743</a:t>
            </a:r>
            <a:r>
              <a:rPr lang="ru-RU" sz="1300" b="1" smtClean="0">
                <a:solidFill>
                  <a:srgbClr val="FFFF00"/>
                </a:solidFill>
                <a:latin typeface="Arial" charset="0"/>
                <a:cs typeface="Arial" charset="0"/>
              </a:rPr>
              <a:t>.</a:t>
            </a:r>
          </a:p>
          <a:p>
            <a:pPr marL="0" indent="0">
              <a:lnSpc>
                <a:spcPct val="80000"/>
              </a:lnSpc>
            </a:pPr>
            <a:endParaRPr lang="ru-RU" sz="1100" b="1" smtClean="0">
              <a:solidFill>
                <a:srgbClr val="FFFF00"/>
              </a:solidFill>
              <a:latin typeface="Book Antiqua" pitchFamily="18" charset="0"/>
              <a:cs typeface="Arial" charset="0"/>
            </a:endParaRPr>
          </a:p>
        </p:txBody>
      </p:sp>
      <p:sp>
        <p:nvSpPr>
          <p:cNvPr id="17412" name="Содержимое 4"/>
          <p:cNvSpPr>
            <a:spLocks noGrp="1"/>
          </p:cNvSpPr>
          <p:nvPr>
            <p:ph sz="half" idx="2"/>
          </p:nvPr>
        </p:nvSpPr>
        <p:spPr>
          <a:xfrm>
            <a:off x="3347864" y="1412776"/>
            <a:ext cx="5616575" cy="5111750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Родился в Москве в 1850 г., сын протоиерея                            Д. И. Языкова. Продолжил деятельность                         Г. Н. </a:t>
            </a:r>
            <a:r>
              <a:rPr lang="ru-RU" sz="1800" b="1" dirty="0" err="1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Геннади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, начав составление биобиблиографического  словаря–ежегодника «Обзор жизни и трудов покойных русских писателей» (</a:t>
            </a:r>
            <a:r>
              <a:rPr lang="ru-RU" sz="1800" b="1" dirty="0" err="1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вып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. 1–13,1885–1916; с </a:t>
            </a:r>
            <a:r>
              <a:rPr lang="ru-RU" sz="1800" b="1" dirty="0" err="1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вып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. 10 – «Обзор жизни и трудов рус. писателей и писательниц»). Обзоры охватывали значительный круг лиц (всего около 1900 имён), умерших в 1881–1893 гг., и содержали большое количество точных сведений. Он стремился остаться беспристрастным регистратором фактов, но библиографические заметки о         </a:t>
            </a:r>
            <a:endParaRPr lang="ru-RU" sz="1800" b="1" dirty="0" smtClean="0">
              <a:solidFill>
                <a:srgbClr val="FFFFCC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marL="0" indent="0" algn="r">
              <a:buFont typeface="Arial" charset="0"/>
              <a:buNone/>
            </a:pP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Н. Г. Чернышевском,  М. Е. Салтыкове-Щедрине и др. носили сдержанный характер,   а сведения о деятелях, вызывающих его симпатию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(М. Н. Катков,  К. </a:t>
            </a:r>
            <a:r>
              <a:rPr lang="ru-RU" sz="1800" b="1" dirty="0" smtClean="0">
                <a:solidFill>
                  <a:srgbClr val="FFFFCC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Н. Леонтьев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                      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  <a:ea typeface="Arial Unicode MS" pitchFamily="34" charset="-128"/>
                <a:cs typeface="Arial Unicode MS" pitchFamily="34" charset="-128"/>
              </a:rPr>
              <a:t>и т. п.), были очень подробными. </a:t>
            </a:r>
          </a:p>
        </p:txBody>
      </p:sp>
      <p:pic>
        <p:nvPicPr>
          <p:cNvPr id="17413" name="Picture 2" descr="http://biography.yaxy.ru/22-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844675"/>
            <a:ext cx="2857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0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 мая 2015 г.           120 лет со дня рождения (1895–1978 гг.) советскому книговеду, библиофилу, историку гравюры КЛЕПИКОВУ СОКРАТУ АЛЕКСАНДРОВИЧУ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229225"/>
            <a:ext cx="3178175" cy="1439863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Книга: Энциклопедия / Редкол.:                        И. Е. Баренбаум, А. А. Беловицкая,                 А. А. Говоров и др. – М. : Большая Российская энциклопедия, 1998. –                 С. 296.</a:t>
            </a:r>
            <a:endParaRPr lang="ru-RU" sz="1400" smtClean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348038" y="1600200"/>
            <a:ext cx="5472112" cy="4924425"/>
          </a:xfrm>
        </p:spPr>
        <p:txBody>
          <a:bodyPr>
            <a:normAutofit/>
          </a:bodyPr>
          <a:lstStyle/>
          <a:p>
            <a:pPr marL="0" indent="0" algn="r">
              <a:buFont typeface="Arial" charset="0"/>
              <a:buNone/>
            </a:pPr>
            <a:r>
              <a:rPr lang="ru-RU" sz="1600" b="1" smtClean="0">
                <a:solidFill>
                  <a:srgbClr val="FFFFCC"/>
                </a:solidFill>
                <a:latin typeface="Book Antiqua" pitchFamily="18" charset="0"/>
              </a:rPr>
              <a:t>Автор трудов по водяным знакам бумаги и истории книги. После Февральской революции вместе со своим двоюродным братом А.</a:t>
            </a:r>
            <a:r>
              <a:rPr lang="ru-RU" sz="1600" b="1" smtClean="0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1600" b="1" smtClean="0">
                <a:solidFill>
                  <a:srgbClr val="FFFFCC"/>
                </a:solidFill>
                <a:latin typeface="Book Antiqua" pitchFamily="18" charset="0"/>
              </a:rPr>
              <a:t>В. Чаяновым занимался аграрными вопросами. Одновременно увлекся коллекционированием произведений графики. В 1920–1930-х гг. работал в Литературном музее, во Всесоюзной книжной палате, в Центральном архиве древних актов. В 1945–1965 гг. – сотрудник Отдела редкой книги Государственной библиотеки имени В.И. Ленина. В 1959–1964 гг. – член редколлегии научного сборника «Книга. Исследования и материалы».  Свою коллекцию, которая состояла в основном из народных картинок, он подарил Государственному литературному музею. Сохранилась переписка С.</a:t>
            </a:r>
            <a:r>
              <a:rPr lang="ru-RU" sz="1600" b="1" smtClean="0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1600" b="1" smtClean="0">
                <a:solidFill>
                  <a:srgbClr val="FFFFCC"/>
                </a:solidFill>
                <a:latin typeface="Book Antiqua" pitchFamily="18" charset="0"/>
              </a:rPr>
              <a:t>А. Клепикова и его кузена А.</a:t>
            </a:r>
            <a:r>
              <a:rPr lang="ru-RU" sz="1600" b="1" smtClean="0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1600" b="1" smtClean="0">
                <a:solidFill>
                  <a:srgbClr val="FFFFCC"/>
                </a:solidFill>
                <a:latin typeface="Book Antiqua" pitchFamily="18" charset="0"/>
              </a:rPr>
              <a:t>В. Чаянова, которая содержит много интересных сведений о гравюрах и состоянии антикварных рынков гравюры в Германии и Англии.</a:t>
            </a:r>
          </a:p>
          <a:p>
            <a:pPr marL="0" indent="0"/>
            <a:endParaRPr lang="ru-RU" sz="1600" smtClean="0">
              <a:solidFill>
                <a:srgbClr val="FFFFCC"/>
              </a:solidFill>
            </a:endParaRPr>
          </a:p>
        </p:txBody>
      </p:sp>
      <p:pic>
        <p:nvPicPr>
          <p:cNvPr id="18437" name="Picture 2" descr="http://germanprints.ru/reference/collections/klepikov/129_foto_1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557338"/>
            <a:ext cx="2652712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65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 мая 2015 г.            215 лет со дня рождения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(1800–1864 гг.) французского книгоиздателя 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ЛУИ ХРИСТОФОРА ФРАНСУА  ГАШЕТТ (АШЕТТ) </a:t>
            </a:r>
          </a:p>
        </p:txBody>
      </p:sp>
      <p:sp>
        <p:nvSpPr>
          <p:cNvPr id="19459" name="Содержимое 3"/>
          <p:cNvSpPr>
            <a:spLocks noGrp="1"/>
          </p:cNvSpPr>
          <p:nvPr>
            <p:ph sz="half" idx="1"/>
          </p:nvPr>
        </p:nvSpPr>
        <p:spPr>
          <a:xfrm>
            <a:off x="395288" y="1600200"/>
            <a:ext cx="5256212" cy="50688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Основатель известной издательской фирмы, которой Франция обязана многими ценными изданиями. Образование получил в </a:t>
            </a:r>
            <a:r>
              <a:rPr lang="en-US" sz="1800" b="1" smtClean="0">
                <a:solidFill>
                  <a:srgbClr val="FFFFCC"/>
                </a:solidFill>
                <a:latin typeface="Book Antiqua" pitchFamily="18" charset="0"/>
              </a:rPr>
              <a:t>Ecole Normale. </a:t>
            </a: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В 1826 г. купил небольшую библиотеку и сумел в течение нескольких лет сгруппировать вокруг себя кружок энергичных деятелей по народному образованию и стал издавать учебники, словари и произведения классических авторов.  С 1850 г. деятельность фирмы становится более разнообразной, выпускает серии книг и ряд энциклопедических, географических, исторических и др. словарей, роскошных иллюстрированных изданий и др. Благодаря его энергичным настояниям был издан закон 1852 г., благоприятный для авторских прав.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940425" y="5661025"/>
            <a:ext cx="2746375" cy="7921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300" b="1" dirty="0" smtClean="0">
                <a:solidFill>
                  <a:srgbClr val="FFFF00"/>
                </a:solidFill>
                <a:latin typeface="Book Antiqua" pitchFamily="18" charset="0"/>
                <a:cs typeface="Arial" pitchFamily="34" charset="0"/>
              </a:rPr>
              <a:t>Библиография: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300" b="1" dirty="0" smtClean="0">
                <a:solidFill>
                  <a:srgbClr val="FFFF00"/>
                </a:solidFill>
                <a:latin typeface="Book Antiqua" pitchFamily="18" charset="0"/>
                <a:cs typeface="Arial" pitchFamily="34" charset="0"/>
              </a:rPr>
              <a:t>http://www.vehi.net/brokgauz/all/026/26072.shtml</a:t>
            </a:r>
            <a:endParaRPr lang="ru-RU" sz="1300" b="1" dirty="0" smtClean="0">
              <a:solidFill>
                <a:srgbClr val="FFFF00"/>
              </a:solidFill>
              <a:latin typeface="Book Antiqua" pitchFamily="18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dirty="0"/>
          </a:p>
        </p:txBody>
      </p:sp>
      <p:pic>
        <p:nvPicPr>
          <p:cNvPr id="19461" name="Picture 2" descr="http://www.maremagnum.com/uploads/item_image/image/16/merveilles-ceramique-faconner-9cf6bc85-4df8-4489-b285-ed8bb0adc78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882775"/>
            <a:ext cx="2374900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9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 мая 2015 г.        105 лет со дня рождения (1910–1987 гг.) советского книговеда, библиографа                                          ЛУППОВА СЕРГЕЯ ПАВЛОВИЧА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373688"/>
            <a:ext cx="2962275" cy="1079500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584.</a:t>
            </a:r>
          </a:p>
          <a:p>
            <a:pPr marL="0" indent="0"/>
            <a:endParaRPr lang="ru-RU" sz="140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19475" y="1600200"/>
            <a:ext cx="5329238" cy="4781550"/>
          </a:xfrm>
        </p:spPr>
        <p:txBody>
          <a:bodyPr>
            <a:noAutofit/>
          </a:bodyPr>
          <a:lstStyle/>
          <a:p>
            <a:pPr marL="0" indent="0" algn="r">
              <a:buFont typeface="Arial" charset="0"/>
              <a:buNone/>
            </a:pPr>
            <a:r>
              <a:rPr lang="ru-RU" sz="1700" b="1" smtClean="0">
                <a:solidFill>
                  <a:srgbClr val="FFFFCC"/>
                </a:solidFill>
                <a:latin typeface="Book Antiqua" pitchFamily="18" charset="0"/>
              </a:rPr>
              <a:t>Родился в Зеленогорске, окончил Ленинградский институт инженеров коммунального строительства (1932 г.)                    и Ленинградский государственный университет (1947 г.) С 1953 г.  работал в Библиотеке АН СССР: в 1953–1974 гг. заведующим научно-библиографическим отделом, с 1974 г. – научно–исследовательским отделом истории книги. Основные исследования посвящены истории книги в России периода феодализма. По его инициативе и под его руководством осуществлялось исследование комплексной темы «Книга в России до сер. XIX в.», публиковал архивные документы по истории книги, в частности «Приходную» Московского печатного двора. Был инициатором издания серии монографий по истории книги в дореформенной России.</a:t>
            </a:r>
          </a:p>
          <a:p>
            <a:pPr marL="0" indent="0" algn="r"/>
            <a:endParaRPr lang="ru-RU" sz="1700" b="1" smtClean="0">
              <a:solidFill>
                <a:srgbClr val="FFFFCC"/>
              </a:solidFill>
              <a:latin typeface="Book Antiqua" pitchFamily="18" charset="0"/>
            </a:endParaRPr>
          </a:p>
        </p:txBody>
      </p:sp>
      <p:pic>
        <p:nvPicPr>
          <p:cNvPr id="20485" name="Picture 2" descr="http://www.rasl.ru/science/10_Exhibitions/Kartinkys/Luppov_SP/lupov-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700213"/>
            <a:ext cx="2808287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3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24 мая День славянской письменности и культуры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Содержимое 4"/>
          <p:cNvSpPr>
            <a:spLocks noGrp="1"/>
          </p:cNvSpPr>
          <p:nvPr>
            <p:ph sz="half" idx="1"/>
          </p:nvPr>
        </p:nvSpPr>
        <p:spPr>
          <a:xfrm>
            <a:off x="395288" y="5589588"/>
            <a:ext cx="3251200" cy="8636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>
              <a:buFont typeface="Arial" charset="0"/>
              <a:buNone/>
            </a:pPr>
            <a:r>
              <a:rPr lang="en-US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http://www.calend.ru/holidays/0/0/433/</a:t>
            </a:r>
            <a:endParaRPr lang="ru-RU" sz="14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Содержимое 5"/>
          <p:cNvSpPr>
            <a:spLocks noGrp="1"/>
          </p:cNvSpPr>
          <p:nvPr>
            <p:ph sz="half" idx="2"/>
          </p:nvPr>
        </p:nvSpPr>
        <p:spPr>
          <a:xfrm>
            <a:off x="3419475" y="1341438"/>
            <a:ext cx="5329238" cy="4995862"/>
          </a:xfrm>
        </p:spPr>
        <p:txBody>
          <a:bodyPr/>
          <a:lstStyle/>
          <a:p>
            <a:pPr marL="0" indent="0" algn="r">
              <a:buFont typeface="Arial" charset="0"/>
              <a:buNone/>
            </a:pP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В 1863 г. российский Святейший синод определил в связи с празднованием                       1000-летия Моравской миссии святых Кирилла и Мефодия установить ежегодное празднование в честь преподобных 11 мая.             В 1985 г. в СССР, когда отмечалось                              1100-летие преставления Мефодия, день                  24 мая был объявлен праздником славянской культуры и письменности. 30 января 1991 г. Президиум Верховного Совета РСФСР принял постановление, в котором объявил     24 мая Днем славянской культуры и письменности, и праздник приобрел статус государственного. Столицей праздника каждый год становился один из субъектов Российской Федерации. В 2010 г. было принято решение, что основные торжества всегда будут проводиться в Москве.</a:t>
            </a:r>
          </a:p>
        </p:txBody>
      </p:sp>
      <p:pic>
        <p:nvPicPr>
          <p:cNvPr id="21509" name="Picture 2" descr="https://upload.wikimedia.org/wikipedia/commons/5/55/%D0%9F%D0%B0%D0%BC%D1%8F%D1%82%D0%BD%D0%B8%D0%BA_%D1%81%D0%B2._%D0%9A%D0%B8%D1%80%D0%B8%D0%BB%D0%BB%D1%83_%D0%B8_%D0%9C%D0%B5%D1%84%D0%BE%D0%B4%D0%B8%D1%8E_%28%D0%BF%D1%80%D1%8F%D0%BC%D0%BE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844675"/>
            <a:ext cx="23018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454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r"/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25 мая 2015 г.                       85 лет со дня рождения (1930 г.)                            советского и российского библиографа                                ДАВЫДОВОЙ МИЛИТРИСЫ ИВАНОВНЫ</a:t>
            </a:r>
          </a:p>
        </p:txBody>
      </p:sp>
      <p:sp>
        <p:nvSpPr>
          <p:cNvPr id="22531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483225" cy="49974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Вся профессиональная деятельность  связана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с литературной библиографией. Среди её библиографических работ — созданные в 1960–1970 гг. прошлого века указатели «Зарубежные писатели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XX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века», «Классики зарубежной литературы», «Современные зарубежные писатели» (в соавторстве с </a:t>
            </a:r>
            <a:endParaRPr lang="ru-RU" sz="1800" b="1" dirty="0" smtClean="0">
              <a:solidFill>
                <a:srgbClr val="FFFFCC"/>
              </a:solidFill>
              <a:latin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А.</a:t>
            </a:r>
            <a:r>
              <a:rPr lang="ru-RU" sz="1800" b="1" dirty="0" smtClean="0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М. Горбуновым). Ей принадлежат учебные пособия «Рекомендательная литературная библиография как средство формирования художественной культуры общества» (1993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г.) и «Литературная библиография» (2005 г.).                      В 1956–1970 гг. работала библиографом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      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в Государственной библиотеке СССР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  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им. В.</a:t>
            </a:r>
            <a:r>
              <a:rPr lang="ru-RU" sz="1800" b="1" dirty="0" smtClean="0">
                <a:solidFill>
                  <a:srgbClr val="FFFFCC"/>
                </a:solidFill>
                <a:latin typeface="Arial" charset="0"/>
              </a:rPr>
              <a:t>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И. Ленина, в 1970–2009 гг. доцентом, </a:t>
            </a:r>
            <a:r>
              <a:rPr lang="en-US" sz="1800" b="1" dirty="0" smtClean="0">
                <a:solidFill>
                  <a:srgbClr val="FFFFCC"/>
                </a:solidFill>
                <a:latin typeface="Book Antiqua" pitchFamily="18" charset="0"/>
              </a:rPr>
              <a:t>                    </a:t>
            </a:r>
            <a:r>
              <a:rPr lang="ru-RU" sz="1800" b="1" dirty="0" smtClean="0">
                <a:solidFill>
                  <a:srgbClr val="FFFFCC"/>
                </a:solidFill>
                <a:latin typeface="Book Antiqua" pitchFamily="18" charset="0"/>
              </a:rPr>
              <a:t>а затем профессором в Московском государственном университете культуры и искусств.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940425" y="5516563"/>
            <a:ext cx="2746375" cy="865187"/>
          </a:xfrm>
        </p:spPr>
        <p:txBody>
          <a:bodyPr>
            <a:normAutofit/>
          </a:bodyPr>
          <a:lstStyle/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marL="0" indent="0" algn="r">
              <a:lnSpc>
                <a:spcPct val="80000"/>
              </a:lnSpc>
              <a:buFont typeface="Arial" charset="0"/>
              <a:buNone/>
            </a:pPr>
            <a:r>
              <a:rPr lang="ru-RU" sz="13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Библиотечная энциклопедия / Рос. гос. б-ка. – М. : Пашков дом, 2007. – С. 335.</a:t>
            </a:r>
            <a:endParaRPr lang="ru-RU" sz="1300" smtClean="0"/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1700213"/>
            <a:ext cx="2628900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57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&amp;Fcy;&amp;ocy;&amp;ncy;&amp;ycy; &amp;dcy;&amp;lcy;&amp;yacy; &amp;pcy;&amp;rcy;&amp;iecy;&amp;zcy;&amp;iecy;&amp;ncy;&amp;tcy;&amp;acy;&amp;tscy;&amp;icy;&amp;jcy;, &amp;shcy;&amp;acy;&amp;bcy;&amp;lcy;&amp;ocy;&amp;ncy;&amp;ycy; &amp;icy; &amp;tcy;&amp;iecy;&amp;mcy;&amp;ycy; &amp;dcy;&amp;lcy;&amp;yacy; powerpoint, &amp;scy;&amp;kcy;&amp;acy;&amp;chcy;&amp;acy;&amp;tcy;&amp;softcy;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27 мая 2015 г.       20 лет Общероссийскому дню библиотек</a:t>
            </a:r>
            <a:b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220 лет Российской национальной библиотеке</a:t>
            </a:r>
          </a:p>
        </p:txBody>
      </p:sp>
      <p:sp>
        <p:nvSpPr>
          <p:cNvPr id="2355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35525" cy="48529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27 мая в России является праздничным днем для всех, чья профессиональная деятельность связана с библиотекой.                    В народе этот день называют День библиотек и День библиотекаря. Установил этот праздник Б. Н. Ельцин, бывший президент России, в 1995 г</a:t>
            </a:r>
            <a:r>
              <a:rPr lang="ru-RU" sz="1800" b="1" smtClean="0">
                <a:solidFill>
                  <a:srgbClr val="FFFFCC"/>
                </a:solidFill>
                <a:latin typeface="Arial" charset="0"/>
              </a:rPr>
              <a:t>.</a:t>
            </a: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 подписав своей властной рукой соответствующий указ за номером 539. </a:t>
            </a:r>
          </a:p>
          <a:p>
            <a:pPr marL="0" indent="0">
              <a:buFont typeface="Arial" charset="0"/>
              <a:buNone/>
            </a:pP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Дата праздника 27 мая выбрана не случайно. Именно в этот день далекого 1795 года императрица всея Руси Екатерина </a:t>
            </a:r>
            <a:r>
              <a:rPr lang="en-US" sz="1800" b="1" smtClean="0">
                <a:solidFill>
                  <a:srgbClr val="FFFFCC"/>
                </a:solidFill>
                <a:latin typeface="Book Antiqua" pitchFamily="18" charset="0"/>
              </a:rPr>
              <a:t>II </a:t>
            </a:r>
            <a:r>
              <a:rPr lang="ru-RU" sz="1800" b="1" smtClean="0">
                <a:solidFill>
                  <a:srgbClr val="FFFFCC"/>
                </a:solidFill>
                <a:latin typeface="Book Antiqua" pitchFamily="18" charset="0"/>
              </a:rPr>
              <a:t>своим высочайшим повелением тоже подписала указ, в котором говорилось об основании Императорской Публичной библиотеки.   </a:t>
            </a:r>
          </a:p>
          <a:p>
            <a:pPr marL="0" indent="0">
              <a:buFont typeface="Arial" charset="0"/>
              <a:buNone/>
            </a:pPr>
            <a:endParaRPr lang="ru-RU" sz="1800" b="1" smtClean="0">
              <a:solidFill>
                <a:srgbClr val="FFFFCC"/>
              </a:solidFill>
              <a:latin typeface="Book Antiqua" pitchFamily="18" charset="0"/>
            </a:endParaRPr>
          </a:p>
        </p:txBody>
      </p:sp>
      <p:sp>
        <p:nvSpPr>
          <p:cNvPr id="23556" name="Содержимое 5"/>
          <p:cNvSpPr>
            <a:spLocks noGrp="1"/>
          </p:cNvSpPr>
          <p:nvPr>
            <p:ph sz="half" idx="2"/>
          </p:nvPr>
        </p:nvSpPr>
        <p:spPr>
          <a:xfrm>
            <a:off x="5292725" y="5732463"/>
            <a:ext cx="3322638" cy="681037"/>
          </a:xfrm>
        </p:spPr>
        <p:txBody>
          <a:bodyPr/>
          <a:lstStyle/>
          <a:p>
            <a:pPr algn="r">
              <a:buFont typeface="Arial" charset="0"/>
              <a:buNone/>
            </a:pPr>
            <a:r>
              <a:rPr lang="ru-RU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Библиография:</a:t>
            </a:r>
          </a:p>
          <a:p>
            <a:pPr algn="r">
              <a:buFont typeface="Arial" charset="0"/>
              <a:buNone/>
            </a:pPr>
            <a:r>
              <a:rPr lang="en-US" sz="1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http://www.calend.ru/holidays/0/0/855/</a:t>
            </a:r>
            <a:endParaRPr lang="ru-RU" sz="1400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7" name="Picture 2" descr="&amp;Scy;&amp;tcy;&amp;iecy;&amp;ncy;&amp;acy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1700213"/>
            <a:ext cx="2592387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4" descr="&amp;Rcy;&amp;iecy;&amp;fcy;&amp;iecy;&amp;rcy;&amp;acy;&amp;tcy; &amp;Dcy;&amp;iecy;&amp;mcy;&amp;ucy;&amp;tcy;-&amp;Mcy;&amp;acy;&amp;lcy;&amp;icy;&amp;ncy;&amp;ocy;&amp;vcy;&amp;scy;&amp;kcy;&amp;icy;&amp;jcy; &amp;Vcy;&amp;acy;&amp;scy;&amp;icy;&amp;lcy;&amp;icy;&amp;jcy; &amp;Icy;&amp;vcy;&amp;acy;&amp;ncy;&amp;ocy;&amp;vcy;&amp;icy;&amp;ch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3716338"/>
            <a:ext cx="244792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953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0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1157</Words>
  <Application>Microsoft Office PowerPoint</Application>
  <PresentationFormat>Экран (4:3)</PresentationFormat>
  <Paragraphs>56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2 мая 2015 г.            155 лет со дня рождения (1860–1919 гг.) немецкого изобретателя печатных машин                                                     ЭДУАРДА МАРТЕНСА</vt:lpstr>
      <vt:lpstr>3 мая 2015 г.            165 лет со дня рождения (1850–1918 гг.)                                     русского библиографа, литературоведа                                ДМИТРИЯ ДМИТРИЕВИЧА ЯЗЫКОВА</vt:lpstr>
      <vt:lpstr>3 мая 2015 г.           120 лет со дня рождения (1895–1978 гг.) советскому книговеду, библиофилу, историку гравюры КЛЕПИКОВУ СОКРАТУ АЛЕКСАНДРОВИЧУ</vt:lpstr>
      <vt:lpstr>5 мая 2015 г.            215 лет со дня рождения (1800–1864 гг.) французского книгоиздателя  ЛУИ ХРИСТОФОРА ФРАНСУА  ГАШЕТТ (АШЕТТ) </vt:lpstr>
      <vt:lpstr>12 мая 2015 г.        105 лет со дня рождения (1910–1987 гг.) советского книговеда, библиографа                                          ЛУППОВА СЕРГЕЯ ПАВЛОВИЧА</vt:lpstr>
      <vt:lpstr>24 мая День славянской письменности и культуры</vt:lpstr>
      <vt:lpstr>25 мая 2015 г.                       85 лет со дня рождения (1930 г.)                            советского и российского библиографа                                ДАВЫДОВОЙ МИЛИТРИСЫ ИВАНОВНЫ</vt:lpstr>
      <vt:lpstr>27 мая 2015 г.       20 лет Общероссийскому дню библиотек 220 лет Российской национальной библиотеке</vt:lpstr>
      <vt:lpstr>29 мая 2015 г.          185 лет со дня рождения (1830–1894 гг.)                 русского библиографа                                                                     МЕЖОВА ВЛАДИМИРА ИЗМАЙЛОВИЧА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ZnamenDaty05</dc:title>
  <dc:creator>HomeComp</dc:creator>
  <cp:lastModifiedBy>ГПНТБ СО РАН</cp:lastModifiedBy>
  <cp:revision>78</cp:revision>
  <dcterms:created xsi:type="dcterms:W3CDTF">2015-04-20T00:58:01Z</dcterms:created>
  <dcterms:modified xsi:type="dcterms:W3CDTF">2015-04-29T03:45:02Z</dcterms:modified>
</cp:coreProperties>
</file>