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showPr showNarration="1">
    <p:present/>
    <p:sldAll/>
    <p:penClr>
      <a:prstClr val="red"/>
    </p:penClr>
  </p:showPr>
  <p:clrMru>
    <a:srgbClr val="0000CC"/>
    <a:srgbClr val="3333FF"/>
    <a:srgbClr val="006600"/>
    <a:srgbClr val="003300"/>
    <a:srgbClr val="99CC00"/>
    <a:srgbClr val="FFFF00"/>
    <a:srgbClr val="8000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7CF8B-BE35-44CB-AD7D-9CBEECFD7AB0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318E28-7E19-4843-BBC8-32731A1322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18E28-7E19-4843-BBC8-32731A1322B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18E28-7E19-4843-BBC8-32731A1322B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18E28-7E19-4843-BBC8-32731A1322B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18E28-7E19-4843-BBC8-32731A1322B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18E28-7E19-4843-BBC8-32731A1322B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18E28-7E19-4843-BBC8-32731A1322B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18E28-7E19-4843-BBC8-32731A1322B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4112-B5C0-4BA1-886B-0995B4A1D13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20AB6-BB99-4E7A-9E3F-B9D8431BF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4112-B5C0-4BA1-886B-0995B4A1D13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20AB6-BB99-4E7A-9E3F-B9D8431BF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4112-B5C0-4BA1-886B-0995B4A1D13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20AB6-BB99-4E7A-9E3F-B9D8431BF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4112-B5C0-4BA1-886B-0995B4A1D13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20AB6-BB99-4E7A-9E3F-B9D8431BF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4112-B5C0-4BA1-886B-0995B4A1D13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20AB6-BB99-4E7A-9E3F-B9D8431BF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4112-B5C0-4BA1-886B-0995B4A1D13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20AB6-BB99-4E7A-9E3F-B9D8431BF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4112-B5C0-4BA1-886B-0995B4A1D13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20AB6-BB99-4E7A-9E3F-B9D8431BF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4112-B5C0-4BA1-886B-0995B4A1D13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20AB6-BB99-4E7A-9E3F-B9D8431BF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4112-B5C0-4BA1-886B-0995B4A1D13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20AB6-BB99-4E7A-9E3F-B9D8431BF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4112-B5C0-4BA1-886B-0995B4A1D13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20AB6-BB99-4E7A-9E3F-B9D8431BF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44112-B5C0-4BA1-886B-0995B4A1D13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20AB6-BB99-4E7A-9E3F-B9D8431BF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44112-B5C0-4BA1-886B-0995B4A1D135}" type="datetimeFigureOut">
              <a:rPr lang="ru-RU" smtClean="0"/>
              <a:pPr/>
              <a:t>03.07.2015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0AB6-BB99-4E7A-9E3F-B9D8431BF2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muz-forum.com/imagehosting/2013/12/31/252c348e0c8ad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8572" cy="6858000"/>
          </a:xfrm>
          <a:prstGeom prst="rect">
            <a:avLst/>
          </a:prstGeom>
          <a:noFill/>
        </p:spPr>
      </p:pic>
      <p:sp>
        <p:nvSpPr>
          <p:cNvPr id="5" name="Rectangle 5"/>
          <p:cNvSpPr txBox="1">
            <a:spLocks/>
          </p:cNvSpPr>
          <p:nvPr/>
        </p:nvSpPr>
        <p:spPr bwMode="auto">
          <a:xfrm>
            <a:off x="5867400" y="6308725"/>
            <a:ext cx="302418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ГПНТБ СО РАН, 201</a:t>
            </a:r>
            <a:r>
              <a:rPr lang="en-US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5</a:t>
            </a:r>
            <a:r>
              <a:rPr lang="ru-RU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</a:t>
            </a:r>
            <a:r>
              <a:rPr lang="ru-RU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.</a:t>
            </a:r>
            <a:endParaRPr lang="en-US" b="1" dirty="0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55650" y="333375"/>
            <a:ext cx="7918450" cy="36004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Знаменательные даты  по библиотековедению, </a:t>
            </a:r>
            <a:r>
              <a:rPr lang="ru-RU" sz="5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библиографоведению</a:t>
            </a:r>
            <a:r>
              <a:rPr lang="ru-RU" sz="54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                  и книговедению</a:t>
            </a:r>
            <a:endParaRPr lang="ru-RU" sz="5400" dirty="0">
              <a:solidFill>
                <a:srgbClr val="0066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2555875" y="3860800"/>
            <a:ext cx="4176713" cy="10795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июль </a:t>
            </a:r>
            <a:r>
              <a:rPr lang="ru-RU" sz="4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201</a:t>
            </a:r>
            <a:r>
              <a:rPr lang="en-US" sz="4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5</a:t>
            </a:r>
            <a:r>
              <a:rPr lang="ru-RU" sz="48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г.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dirty="0">
              <a:solidFill>
                <a:srgbClr val="006600"/>
              </a:solidFill>
              <a:latin typeface="+mn-lt"/>
            </a:endParaRPr>
          </a:p>
        </p:txBody>
      </p:sp>
      <p:pic>
        <p:nvPicPr>
          <p:cNvPr id="11284" name="Picture 20" descr="http://bilette70.b.i.pic.centerblog.net/0_dd06d_b71b97d8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351706"/>
            <a:ext cx="1152128" cy="223280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Tm="6875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&amp;Kcy;&amp;acy;&amp;rcy;&amp;tcy;&amp;icy;&amp;ncy;&amp;kcy;&amp;icy;, &amp;Mcy;&amp;acy;&amp;scy;&amp;lcy;&amp;yacy;&amp;ncy;&amp;ycy;&amp;jcy; &amp;kcy;&amp;acy;&amp;pcy;&amp;lcy;&amp;icy; 3d = &amp;scy;&amp;kcy;&amp;acy;&amp;chcy;&amp;acy;&amp;tcy;&amp;softcy; &amp;bcy;&amp;iecy;&amp;scy;&amp;pcy;&amp;lcy;&amp;acy;&amp;tcy;&amp;ncy;&amp;ocy; &amp;kcy;&amp;acy;&amp;rcy;&amp;tcy;&amp;icy;&amp;ncy;&amp;kcy;&amp;icy; &amp;icy; &amp;ocy;&amp;bcy;&amp;ocy;&amp;icy; &amp;ocy;&amp;bcy;&amp;ocy;&amp;icy;, &amp;rcy;&amp;icy;&amp;scy;&amp;ucy;&amp;ncy;&amp;kcy;&amp;icy;, &amp;fcy;&amp;ocy;&amp;tcy;&amp;ocy;, &amp;zcy;&amp;acy;&amp;scy;&amp;tcy;&amp;acy;&amp;vcy;&amp;kcy;&amp;icy;, &amp;ncy;&amp;acy; &amp;rcy;&amp;acy;&amp;bcy;&amp;ocy;&amp;chcy;&amp;icy;&amp;jcy; &amp;scy;&amp;tcy;&amp;ocy;&amp;l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6"/>
          <p:cNvSpPr txBox="1">
            <a:spLocks/>
          </p:cNvSpPr>
          <p:nvPr/>
        </p:nvSpPr>
        <p:spPr>
          <a:xfrm>
            <a:off x="457200" y="188640"/>
            <a:ext cx="8229600" cy="115212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3 июля 2015 г.          115 лет со дня рождения (1900-1990 гг.) советского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библиотековеда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МАРГАРИТЫ ИВАНОВНЫ РУДОМИНО </a:t>
            </a:r>
          </a:p>
        </p:txBody>
      </p:sp>
      <p:sp>
        <p:nvSpPr>
          <p:cNvPr id="7" name="Содержимое 8"/>
          <p:cNvSpPr txBox="1">
            <a:spLocks/>
          </p:cNvSpPr>
          <p:nvPr/>
        </p:nvSpPr>
        <p:spPr>
          <a:xfrm>
            <a:off x="3059832" y="1484784"/>
            <a:ext cx="5626968" cy="50405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Первый директор (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1924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–1973 г</a:t>
            </a:r>
            <a:r>
              <a:rPr lang="ru-RU" noProof="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г.)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Библиотеки иностранной литературы. Окончила романо-германское отделение МГУ (1926 г.). Библиотечную деятельность начала с 1918 г. в библиотеке реального училища и курсов иностранного языка (г. Саратов).     С 1921 г. зав. библиотекой Неофилологического института в Москве, послужившей основой для создания Библиотеки иностранной литературы. Содействовала организации системы обучения иностранным языкам . Принимала участие в создании журнала «Интернациональная Литература»                (1933–1943 гг.) и продолжившего его журнала «Иностранная литература» (с 1955 г.). Член многих обществ, организаций, в т. ч. Национальная комиссия СССР по делам ЮНЕСКО, ИФЛА (с 1964 г., вице-президент, первый вице-президент в 1967–1973 гг.,  с 1973 г. пожизненно почетный вице-президент.). Автор свыше 100 публикаций на библиотечные темы. </a:t>
            </a:r>
          </a:p>
        </p:txBody>
      </p:sp>
      <p:pic>
        <p:nvPicPr>
          <p:cNvPr id="8" name="Picture 2" descr="&amp;Rcy;&amp;Ucy;&amp;Dcy;&amp;Ocy;&amp;Mcy;&amp;Icy;&amp;Ncy;&amp;Ocy;   &amp;Mcy;&amp;acy;&amp;rcy;&amp;gcy;&amp;acy;&amp;rcy;&amp;icy;&amp;tcy;&amp;acy;   &amp;Icy;&amp;vcy;&amp;acy;&amp;ncy;&amp;ocy;&amp;vcy;&amp;ncy;&amp;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484784"/>
            <a:ext cx="2657475" cy="3524251"/>
          </a:xfrm>
          <a:prstGeom prst="rect">
            <a:avLst/>
          </a:prstGeom>
          <a:noFill/>
        </p:spPr>
      </p:pic>
      <p:sp>
        <p:nvSpPr>
          <p:cNvPr id="9" name="Содержимое 7"/>
          <p:cNvSpPr txBox="1">
            <a:spLocks/>
          </p:cNvSpPr>
          <p:nvPr/>
        </p:nvSpPr>
        <p:spPr>
          <a:xfrm>
            <a:off x="251520" y="5301208"/>
            <a:ext cx="2952328" cy="1080120"/>
          </a:xfrm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0" algn="l"/>
              </a:tabLst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Книга: Энциклопедия /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Редкол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.: И. Е.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Баренбаум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                                А. А.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Беловицкая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А. А. Говоров и др. – М. : Большая Российская энциклопедия, 1998. – С. 554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Tm="15141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&amp;Kcy;&amp;acy;&amp;rcy;&amp;tcy;&amp;icy;&amp;ncy;&amp;kcy;&amp;icy;, &amp;Mcy;&amp;acy;&amp;scy;&amp;lcy;&amp;yacy;&amp;ncy;&amp;ycy;&amp;jcy; &amp;kcy;&amp;acy;&amp;pcy;&amp;lcy;&amp;icy; 3d = &amp;scy;&amp;kcy;&amp;acy;&amp;chcy;&amp;acy;&amp;tcy;&amp;softcy; &amp;bcy;&amp;iecy;&amp;scy;&amp;pcy;&amp;lcy;&amp;acy;&amp;tcy;&amp;ncy;&amp;ocy; &amp;kcy;&amp;acy;&amp;rcy;&amp;tcy;&amp;icy;&amp;ncy;&amp;kcy;&amp;icy; &amp;icy; &amp;ocy;&amp;bcy;&amp;ocy;&amp;icy; &amp;ocy;&amp;bcy;&amp;ocy;&amp;icy;, &amp;rcy;&amp;icy;&amp;scy;&amp;ucy;&amp;ncy;&amp;kcy;&amp;icy;, &amp;fcy;&amp;ocy;&amp;tcy;&amp;ocy;, &amp;zcy;&amp;acy;&amp;scy;&amp;tcy;&amp;acy;&amp;vcy;&amp;kcy;&amp;icy;, &amp;ncy;&amp;acy; &amp;rcy;&amp;acy;&amp;bcy;&amp;ocy;&amp;chcy;&amp;icy;&amp;jcy; &amp;scy;&amp;tcy;&amp;ocy;&amp;l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июля 2015 г.         </a:t>
            </a: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100 лет со дня рождения </a:t>
            </a: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(1915-2006 гг.)</a:t>
            </a:r>
            <a:b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английского </a:t>
            </a: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книговеда </a:t>
            </a: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ДЖОНА СИМОНА ГАБРИЭЛЯ СИММОНСА</a:t>
            </a:r>
            <a:endParaRPr lang="ru-RU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95536" y="1412776"/>
            <a:ext cx="5328592" cy="50691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Родился в Бирмингеме, крупном промышленном и университетском центре Великобритании. Учился    в колледже короля Эдуарда, поступил в университет родного города, где специализировался в области библиотечного дела.  В 1937–1939 гг.                                     и 1946–1948 гг. сотрудник Университетской библиотеки в Бирмингеме,  в 1939–1945 гг. на военной службе. В 1949–1969 гг. библиотекарь-лектор Оксфордского университета. Описал ряд ранее неизвестных русских старопечатных книг.              По инициативе и под его редакцией переизданы классические труды по </a:t>
            </a:r>
            <a:r>
              <a:rPr lang="ru-RU" sz="18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филигранологии</a:t>
            </a: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 т.ч</a:t>
            </a: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альбомы К. Я. </a:t>
            </a:r>
            <a:r>
              <a:rPr lang="ru-RU" sz="18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Тромонина</a:t>
            </a:r>
            <a:r>
              <a:rPr lang="ru-RU" sz="18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(1965 г.), Ш. Брике                    (1968 г.). В 1969 г. совместно с  Х. </a:t>
            </a:r>
            <a:r>
              <a:rPr lang="ru-RU" sz="18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Грасхофом</a:t>
            </a: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факсимильно</a:t>
            </a: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издал «Азбуку» Ивана Фёдорова    (1578 г.), выпустил факсимильное издание каталога «Библиотека Д. В. </a:t>
            </a:r>
            <a:r>
              <a:rPr lang="ru-RU" sz="18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Ульянинского</a:t>
            </a: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» (Кембридж,                1974 г.). </a:t>
            </a:r>
            <a:endParaRPr lang="ru-RU" sz="1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652120" y="5589240"/>
            <a:ext cx="3034680" cy="1080120"/>
          </a:xfrm>
        </p:spPr>
        <p:txBody>
          <a:bodyPr>
            <a:normAutofit fontScale="55000" lnSpcReduction="20000"/>
          </a:bodyPr>
          <a:lstStyle/>
          <a:p>
            <a:pPr marL="0" indent="0" algn="r">
              <a:buNone/>
            </a:pPr>
            <a:r>
              <a:rPr lang="ru-RU" b="1" dirty="0">
                <a:solidFill>
                  <a:srgbClr val="0000CC"/>
                </a:solidFill>
              </a:rPr>
              <a:t>Книговедение: энциклопедический словарь / Ред. коллегия: Н. М. Сикорский (гл. ред.) и др. – М. : Сов. энциклопедия, 1982. – С</a:t>
            </a:r>
            <a:r>
              <a:rPr lang="ru-RU" b="1" dirty="0" smtClean="0">
                <a:solidFill>
                  <a:srgbClr val="0000CC"/>
                </a:solidFill>
              </a:rPr>
              <a:t>. 953 </a:t>
            </a:r>
            <a:endParaRPr lang="ru-RU" b="1" dirty="0">
              <a:solidFill>
                <a:srgbClr val="0000CC"/>
              </a:solidFill>
            </a:endParaRPr>
          </a:p>
          <a:p>
            <a:pPr algn="r"/>
            <a:endParaRPr lang="ru-RU" dirty="0">
              <a:solidFill>
                <a:srgbClr val="0000CC"/>
              </a:solidFill>
            </a:endParaRPr>
          </a:p>
        </p:txBody>
      </p:sp>
      <p:pic>
        <p:nvPicPr>
          <p:cNvPr id="19458" name="Picture 2" descr="http://www.sapr.ru/Archive/CA/2003/4/15/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556792"/>
            <a:ext cx="2625080" cy="3885120"/>
          </a:xfrm>
          <a:prstGeom prst="rect">
            <a:avLst/>
          </a:prstGeom>
          <a:noFill/>
        </p:spPr>
      </p:pic>
    </p:spTree>
  </p:cSld>
  <p:clrMapOvr>
    <a:masterClrMapping/>
  </p:clrMapOvr>
  <p:transition advTm="15515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&amp;Kcy;&amp;acy;&amp;rcy;&amp;tcy;&amp;icy;&amp;ncy;&amp;kcy;&amp;icy;, &amp;Mcy;&amp;acy;&amp;scy;&amp;lcy;&amp;yacy;&amp;ncy;&amp;ycy;&amp;jcy; &amp;kcy;&amp;acy;&amp;pcy;&amp;lcy;&amp;icy; 3d = &amp;scy;&amp;kcy;&amp;acy;&amp;chcy;&amp;acy;&amp;tcy;&amp;softcy; &amp;bcy;&amp;iecy;&amp;scy;&amp;pcy;&amp;lcy;&amp;acy;&amp;tcy;&amp;ncy;&amp;ocy; &amp;kcy;&amp;acy;&amp;rcy;&amp;tcy;&amp;icy;&amp;ncy;&amp;kcy;&amp;icy; &amp;icy; &amp;ocy;&amp;bcy;&amp;ocy;&amp;icy; &amp;ocy;&amp;bcy;&amp;ocy;&amp;icy;, &amp;rcy;&amp;icy;&amp;scy;&amp;ucy;&amp;ncy;&amp;kcy;&amp;icy;, &amp;fcy;&amp;ocy;&amp;tcy;&amp;ocy;, &amp;zcy;&amp;acy;&amp;scy;&amp;tcy;&amp;acy;&amp;vcy;&amp;kcy;&amp;icy;, &amp;ncy;&amp;acy; &amp;rcy;&amp;acy;&amp;bcy;&amp;ocy;&amp;chcy;&amp;icy;&amp;jcy; &amp;scy;&amp;tcy;&amp;ocy;&amp;l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10 июля 2015 г.         95 лет со дня рождения (1920–1960 гг.) советскому художнику книги</a:t>
            </a:r>
            <a:b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ДУБИНСКОГО ДАВИДА АЛЕКСАНДРОВИЧА </a:t>
            </a:r>
            <a:endParaRPr lang="ru-RU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23528" y="5589240"/>
            <a:ext cx="3178696" cy="108012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0000CC"/>
                </a:solidFill>
              </a:rPr>
              <a:t>Книга: Энциклопедия / </a:t>
            </a:r>
            <a:r>
              <a:rPr lang="ru-RU" b="1" dirty="0" err="1">
                <a:solidFill>
                  <a:srgbClr val="0000CC"/>
                </a:solidFill>
              </a:rPr>
              <a:t>Редкол</a:t>
            </a:r>
            <a:r>
              <a:rPr lang="ru-RU" b="1" dirty="0">
                <a:solidFill>
                  <a:srgbClr val="0000CC"/>
                </a:solidFill>
              </a:rPr>
              <a:t>.: </a:t>
            </a:r>
            <a:r>
              <a:rPr lang="ru-RU" b="1" dirty="0" smtClean="0">
                <a:solidFill>
                  <a:srgbClr val="0000CC"/>
                </a:solidFill>
              </a:rPr>
              <a:t>               И</a:t>
            </a:r>
            <a:r>
              <a:rPr lang="ru-RU" b="1" dirty="0">
                <a:solidFill>
                  <a:srgbClr val="0000CC"/>
                </a:solidFill>
              </a:rPr>
              <a:t>. Е. </a:t>
            </a:r>
            <a:r>
              <a:rPr lang="ru-RU" b="1" dirty="0" err="1">
                <a:solidFill>
                  <a:srgbClr val="0000CC"/>
                </a:solidFill>
              </a:rPr>
              <a:t>Баренбаум</a:t>
            </a:r>
            <a:r>
              <a:rPr lang="ru-RU" b="1" dirty="0">
                <a:solidFill>
                  <a:srgbClr val="0000CC"/>
                </a:solidFill>
              </a:rPr>
              <a:t>,   </a:t>
            </a:r>
            <a:r>
              <a:rPr lang="ru-RU" b="1" dirty="0" smtClean="0">
                <a:solidFill>
                  <a:srgbClr val="0000CC"/>
                </a:solidFill>
              </a:rPr>
              <a:t>А</a:t>
            </a:r>
            <a:r>
              <a:rPr lang="ru-RU" b="1" dirty="0">
                <a:solidFill>
                  <a:srgbClr val="0000CC"/>
                </a:solidFill>
              </a:rPr>
              <a:t>. А. </a:t>
            </a:r>
            <a:r>
              <a:rPr lang="ru-RU" b="1" dirty="0" err="1">
                <a:solidFill>
                  <a:srgbClr val="0000CC"/>
                </a:solidFill>
              </a:rPr>
              <a:t>Беловицкая</a:t>
            </a:r>
            <a:r>
              <a:rPr lang="ru-RU" b="1" dirty="0">
                <a:solidFill>
                  <a:srgbClr val="0000CC"/>
                </a:solidFill>
              </a:rPr>
              <a:t>, А. А. Говоров и др. – М. : Большая Российская энциклопедия, 1998. – С</a:t>
            </a:r>
            <a:r>
              <a:rPr lang="ru-RU" b="1" dirty="0" smtClean="0">
                <a:solidFill>
                  <a:srgbClr val="0000CC"/>
                </a:solidFill>
              </a:rPr>
              <a:t>. 201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491880" y="1484784"/>
            <a:ext cx="5194920" cy="5112568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Родился в Новороссийске. В 1940–1946 гг. учился      в Московском художественном институте. Иллюстратор произведений русской и зарубежной литературы. От виртуозных декоративно выразительных перовых и акварельных рисунков («Ярмарка тщеславия»   У. Теккерея, тушь, акварель, гуашь, изд. 1947 г., 1953 г., 1963 г.) перешёл к тоновым рисункам тушью и акварелью, отмеченным тонким психологизмом и поэтическим настроением («Дом с мезонином»            А. П. Чехова, акварель, 1954 г., изд. 1957 г.; «Дальние страны» А. П. Гайдара, тушь, акварель, 1953 г., изд. 1955 г.; «Дожди» С. П. Антонова, тушь, акварель, 1952 г., изд. 1952 г., 1955 г.). Драматичны рисунки к «Поединку» А. И. Куприна (темпера, </a:t>
            </a:r>
            <a:r>
              <a:rPr lang="ru-RU" sz="18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цв</a:t>
            </a: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мел, 1959–60 гг., изд. 1962 г.). Награжден Государственной премией СССР              (1951 г.).</a:t>
            </a:r>
            <a:endParaRPr lang="ru-RU" sz="1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&amp;Dcy;&amp;ucy;&amp;bcy;&amp;icy;&amp;ncy;&amp;scy;&amp;kcy;&amp;icy;&amp;jcy; &amp;Dcy;&amp;acy;&amp;vcy;&amp;icy;&amp;dcy; &amp;Acy;&amp;lcy;&amp;iecy;&amp;kcy;&amp;scy;&amp;acy;&amp;ncy;&amp;dcy;&amp;rcy;&amp;ocy;&amp;vcy;&amp;icy;&amp;chcy; | &amp;Dcy;&amp;ucy;&amp;bcy;&amp;icy;&amp;ncy;&amp;scy;&amp;kcy;&amp;icy;&amp;jcy; &amp;Dcy;&amp;acy;&amp;vcy;&amp;icy;&amp;dcy; &amp;Acy;&amp;lcy;&amp;iecy;&amp;kcy;&amp;scy;&amp;acy;&amp;ncy;&amp;dcy;&amp;rcy;&amp;ocy;&amp;vcy;&amp;icy;&amp;chcy; | &amp;Rcy;&amp;ucy;&amp;scy;&amp;scy;&amp;kcy;&amp;acy;&amp;yacy; &amp;pcy;&amp;ocy;&amp;rcy;&amp;tcy;&amp;rcy;&amp;iecy;&amp;tcy;&amp;ncy;&amp;acy;&amp;yacy; &amp;gcy;&amp;acy;&amp;lcy;&amp;iecy;&amp;rcy;&amp;iecy;&amp;y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700808"/>
            <a:ext cx="2732711" cy="3495328"/>
          </a:xfrm>
          <a:prstGeom prst="rect">
            <a:avLst/>
          </a:prstGeom>
          <a:noFill/>
        </p:spPr>
      </p:pic>
    </p:spTree>
  </p:cSld>
  <p:clrMapOvr>
    <a:masterClrMapping/>
  </p:clrMapOvr>
  <p:transition advTm="15641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&amp;Kcy;&amp;acy;&amp;rcy;&amp;tcy;&amp;icy;&amp;ncy;&amp;kcy;&amp;icy;, &amp;Mcy;&amp;acy;&amp;scy;&amp;lcy;&amp;yacy;&amp;ncy;&amp;ycy;&amp;jcy; &amp;kcy;&amp;acy;&amp;pcy;&amp;lcy;&amp;icy; 3d = &amp;scy;&amp;kcy;&amp;acy;&amp;chcy;&amp;acy;&amp;tcy;&amp;softcy; &amp;bcy;&amp;iecy;&amp;scy;&amp;pcy;&amp;lcy;&amp;acy;&amp;tcy;&amp;ncy;&amp;ocy; &amp;kcy;&amp;acy;&amp;rcy;&amp;tcy;&amp;icy;&amp;ncy;&amp;kcy;&amp;icy; &amp;icy; &amp;ocy;&amp;bcy;&amp;ocy;&amp;icy; &amp;ocy;&amp;bcy;&amp;ocy;&amp;icy;, &amp;rcy;&amp;icy;&amp;scy;&amp;ucy;&amp;ncy;&amp;kcy;&amp;icy;, &amp;fcy;&amp;ocy;&amp;tcy;&amp;ocy;, &amp;zcy;&amp;acy;&amp;scy;&amp;tcy;&amp;acy;&amp;vcy;&amp;kcy;&amp;icy;, &amp;ncy;&amp;acy; &amp;rcy;&amp;acy;&amp;bcy;&amp;ocy;&amp;chcy;&amp;icy;&amp;jcy; &amp;scy;&amp;tcy;&amp;ocy;&amp;l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210146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15 июля 2015 г.         135 лет со дня рождения (1880–1962 гг.) советскому библиографу </a:t>
            </a:r>
            <a:b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ВЛАДИСЛАВЛЕВА (ГУЛЬБИНСКОГО И. В.)</a:t>
            </a:r>
            <a:endParaRPr lang="ru-RU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23528" y="1484784"/>
            <a:ext cx="5544616" cy="50691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Родился в Валуйки, ныне Белгородской область.               В начале 20 века выступил инициатором новых по характеру рекомендательных указателей, рассчитанных на широкого читателя «Библиографические ежегодники»  которые пользовались большой известностью. Пособия из серии «Что читать?» (1911–1917 гг.) предназначались для детей и подростков. Сохраняют научную ценность работы «Русские писатели. Опыт библиографического пособия по русской литературе </a:t>
            </a:r>
            <a:r>
              <a:rPr lang="en-US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XIX-XX </a:t>
            </a: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столетий» (1909 г.; 4 изд., 1924 г.) и «Литература великого десятилетия. 1917–1927 гг.» (1928 г.). Редактировал крупнейшие библиографические труды «Среди книг»                         Н. А. Рубакина (т. 1-3, 1911–1915 гг.), указатель работ     В. И. Ленина и литературы о нём «</a:t>
            </a:r>
            <a:r>
              <a:rPr lang="ru-RU" sz="18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Лениниана</a:t>
            </a: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»  (т. 1-3, 1926–1928 гг.), «Словарный указатель по книговедению» А. В. </a:t>
            </a:r>
            <a:r>
              <a:rPr lang="ru-RU" sz="18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Мезъер</a:t>
            </a:r>
            <a:r>
              <a:rPr 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(1933–1934 гг.).</a:t>
            </a:r>
            <a:endParaRPr lang="ru-RU" sz="18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580112" y="5589240"/>
            <a:ext cx="3240360" cy="1040979"/>
          </a:xfrm>
        </p:spPr>
        <p:txBody>
          <a:bodyPr>
            <a:normAutofit fontScale="55000" lnSpcReduction="20000"/>
          </a:bodyPr>
          <a:lstStyle/>
          <a:p>
            <a:pPr marL="0" indent="0" algn="r">
              <a:buNone/>
            </a:pPr>
            <a:r>
              <a:rPr lang="ru-RU" b="1" dirty="0" smtClean="0">
                <a:solidFill>
                  <a:srgbClr val="0000CC"/>
                </a:solidFill>
              </a:rPr>
              <a:t>Книга: Энциклопедия / </a:t>
            </a:r>
            <a:r>
              <a:rPr lang="ru-RU" b="1" dirty="0" err="1" smtClean="0">
                <a:solidFill>
                  <a:srgbClr val="0000CC"/>
                </a:solidFill>
              </a:rPr>
              <a:t>Редкол</a:t>
            </a:r>
            <a:r>
              <a:rPr lang="ru-RU" b="1" dirty="0" smtClean="0">
                <a:solidFill>
                  <a:srgbClr val="0000CC"/>
                </a:solidFill>
              </a:rPr>
              <a:t>.:                И. Е. </a:t>
            </a:r>
            <a:r>
              <a:rPr lang="ru-RU" b="1" dirty="0" err="1" smtClean="0">
                <a:solidFill>
                  <a:srgbClr val="0000CC"/>
                </a:solidFill>
              </a:rPr>
              <a:t>Баренбаум</a:t>
            </a:r>
            <a:r>
              <a:rPr lang="ru-RU" b="1" dirty="0" smtClean="0">
                <a:solidFill>
                  <a:srgbClr val="0000CC"/>
                </a:solidFill>
              </a:rPr>
              <a:t>,   А. А. </a:t>
            </a:r>
            <a:r>
              <a:rPr lang="ru-RU" b="1" dirty="0" err="1" smtClean="0">
                <a:solidFill>
                  <a:srgbClr val="0000CC"/>
                </a:solidFill>
              </a:rPr>
              <a:t>Беловицкая</a:t>
            </a:r>
            <a:r>
              <a:rPr lang="ru-RU" b="1" dirty="0" smtClean="0">
                <a:solidFill>
                  <a:srgbClr val="0000CC"/>
                </a:solidFill>
              </a:rPr>
              <a:t>, А. А. Говоров и др. – М. : Большая Российская энциклопедия, 1998. –      С. 140</a:t>
            </a:r>
            <a:endParaRPr lang="ru-RU" dirty="0"/>
          </a:p>
        </p:txBody>
      </p:sp>
      <p:pic>
        <p:nvPicPr>
          <p:cNvPr id="16386" name="Picture 2" descr="&amp;Vcy;&amp;Lcy;&amp;Acy;&amp;Dcy;&amp;Icy;&amp;Scy;&amp;Lcy;&amp;Acy;&amp;Vcy;&amp;Lcy;&amp;IEcy;&amp;Vcy; &amp;Icy;&amp;gcy;&amp;ncy;&amp;acy;&amp;tcy;&amp;icy;&amp;jcy; &amp;Vcy;&amp;lcy;&amp;acy;&amp;dcy;&amp;icy;&amp;scy;&amp;lcy;&amp;acy;&amp;vcy;&amp;ocy;&amp;vcy;&amp;icy;&amp;ch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628800"/>
            <a:ext cx="2600325" cy="3552825"/>
          </a:xfrm>
          <a:prstGeom prst="rect">
            <a:avLst/>
          </a:prstGeom>
          <a:noFill/>
        </p:spPr>
      </p:pic>
    </p:spTree>
  </p:cSld>
  <p:clrMapOvr>
    <a:masterClrMapping/>
  </p:clrMapOvr>
  <p:transition advTm="1560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&amp;Kcy;&amp;acy;&amp;rcy;&amp;tcy;&amp;icy;&amp;ncy;&amp;kcy;&amp;icy;, &amp;Mcy;&amp;acy;&amp;scy;&amp;lcy;&amp;yacy;&amp;ncy;&amp;ycy;&amp;jcy; &amp;kcy;&amp;acy;&amp;pcy;&amp;lcy;&amp;icy; 3d = &amp;scy;&amp;kcy;&amp;acy;&amp;chcy;&amp;acy;&amp;tcy;&amp;softcy; &amp;bcy;&amp;iecy;&amp;scy;&amp;pcy;&amp;lcy;&amp;acy;&amp;tcy;&amp;ncy;&amp;ocy; &amp;kcy;&amp;acy;&amp;rcy;&amp;tcy;&amp;icy;&amp;ncy;&amp;kcy;&amp;icy; &amp;icy; &amp;ocy;&amp;bcy;&amp;ocy;&amp;icy; &amp;ocy;&amp;bcy;&amp;ocy;&amp;icy;, &amp;rcy;&amp;icy;&amp;scy;&amp;ucy;&amp;ncy;&amp;kcy;&amp;icy;, &amp;fcy;&amp;ocy;&amp;tcy;&amp;ocy;, &amp;zcy;&amp;acy;&amp;scy;&amp;tcy;&amp;acy;&amp;vcy;&amp;kcy;&amp;icy;, &amp;ncy;&amp;acy; &amp;rcy;&amp;acy;&amp;bcy;&amp;ocy;&amp;chcy;&amp;icy;&amp;jcy; &amp;scy;&amp;tcy;&amp;ocy;&amp;l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15 июля 2015 г.                     75 лет со дня рождения (1940 г.) </a:t>
            </a:r>
            <a:b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российскому </a:t>
            </a:r>
            <a:r>
              <a:rPr lang="ru-RU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библиографоведу</a:t>
            </a: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ФОКЕЕВА ВАЛЕРИЯ АЛЕКСАНДРОВИЧА</a:t>
            </a:r>
            <a:endParaRPr lang="ru-RU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5445224"/>
            <a:ext cx="3106688" cy="100811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0000CC"/>
                </a:solidFill>
              </a:rPr>
              <a:t>Книговедение: энциклопедический словарь / Ред. коллегия: Н. М. Сикорский (гл. ред.) и др. – М. : Сов. энциклопедия, 1982. – С. </a:t>
            </a:r>
            <a:r>
              <a:rPr lang="ru-RU" b="1" dirty="0" smtClean="0">
                <a:solidFill>
                  <a:srgbClr val="0000CC"/>
                </a:solidFill>
              </a:rPr>
              <a:t> 1095</a:t>
            </a:r>
            <a:endParaRPr lang="ru-RU" b="1" dirty="0">
              <a:solidFill>
                <a:srgbClr val="0000CC"/>
              </a:solidFill>
            </a:endParaRPr>
          </a:p>
          <a:p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779912" y="1600200"/>
            <a:ext cx="4906888" cy="4853136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Родился в с. </a:t>
            </a:r>
            <a:r>
              <a:rPr lang="ru-RU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Родищево</a:t>
            </a: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Ульяновской области. Доктор педагогических наук (1997 г.), профессор, действительный член Международной академии информатизации. Главный научный сотрудник Российской государственной библиотеки. Преподает во МГУКИ, Самарской государственной академии искусств и культуры. Библиограф, </a:t>
            </a:r>
            <a:r>
              <a:rPr lang="ru-RU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библиографовед</a:t>
            </a: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историк книги. Автор монографии  «Природа библиографического знания» (М., 1995 г.), более 400 других научных и учебно-методических работ, библиографических и справочных публикаций.</a:t>
            </a:r>
            <a:endParaRPr lang="ru-RU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www.liber.ru/images/autors/13f642350ddf2bc4fb9f20247b6bce7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556792"/>
            <a:ext cx="2376264" cy="3584198"/>
          </a:xfrm>
          <a:prstGeom prst="rect">
            <a:avLst/>
          </a:prstGeom>
          <a:noFill/>
        </p:spPr>
      </p:pic>
    </p:spTree>
  </p:cSld>
  <p:clrMapOvr>
    <a:masterClrMapping/>
  </p:clrMapOvr>
  <p:transition advTm="15078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muz-forum.com/imagehosting/2013/12/31/252c348e0c8ad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8572" cy="6858000"/>
          </a:xfrm>
          <a:prstGeom prst="rect">
            <a:avLst/>
          </a:prstGeom>
          <a:noFill/>
        </p:spPr>
      </p:pic>
      <p:sp>
        <p:nvSpPr>
          <p:cNvPr id="3" name="Rectangle 5"/>
          <p:cNvSpPr txBox="1">
            <a:spLocks/>
          </p:cNvSpPr>
          <p:nvPr/>
        </p:nvSpPr>
        <p:spPr bwMode="auto">
          <a:xfrm>
            <a:off x="6011863" y="5805488"/>
            <a:ext cx="29527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sz="16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ГПНТБ СО РАН, 2015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</a:t>
            </a:r>
            <a:r>
              <a:rPr lang="ru-RU" sz="16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ОНИМР, 2015 г.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en-US" sz="16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© </a:t>
            </a:r>
            <a:r>
              <a:rPr lang="ru-RU" sz="16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Составитель </a:t>
            </a:r>
            <a:r>
              <a:rPr lang="ru-RU" sz="1600" b="1" dirty="0" err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Павлюк</a:t>
            </a:r>
            <a:r>
              <a:rPr lang="ru-RU" sz="1600" b="1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 В. Н.</a:t>
            </a:r>
            <a:endParaRPr lang="en-US" sz="1600" b="1" dirty="0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  <p:pic>
        <p:nvPicPr>
          <p:cNvPr id="14338" name="Picture 2" descr="&amp;Icy;&amp;zcy;&amp;ocy;&amp;bcy;&amp;rcy; &amp;pcy;&amp;ocy; &amp;Rcy;&amp;icy;&amp;scy;&amp;ucy;&amp;ncy;&amp;ocy;&amp;kcy; &amp;Kcy;&amp;ncy;&amp;icy;&amp;gcy;&amp;icy; &amp;scy; &amp;Pcy;&amp;iecy;&amp;rcy;&amp;ocy;&amp;m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1" y="4437112"/>
            <a:ext cx="4194519" cy="1757165"/>
          </a:xfrm>
          <a:prstGeom prst="rect">
            <a:avLst/>
          </a:prstGeom>
          <a:noFill/>
        </p:spPr>
      </p:pic>
    </p:spTree>
  </p:cSld>
  <p:clrMapOvr>
    <a:masterClrMapping/>
  </p:clrMapOvr>
  <p:transition advTm="7031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ZnamenDaty_0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988</Words>
  <Application>Microsoft Office PowerPoint</Application>
  <PresentationFormat>Экран (4:3)</PresentationFormat>
  <Paragraphs>28</Paragraphs>
  <Slides>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8 июля 2015 г.         100 лет со дня рождения (1915-2006 гг.) английского книговеда  ДЖОНА СИМОНА ГАБРИЭЛЯ СИММОНСА</vt:lpstr>
      <vt:lpstr>10 июля 2015 г.         95 лет со дня рождения (1920–1960 гг.) советскому художнику книги ДУБИНСКОГО ДАВИДА АЛЕКСАНДРОВИЧА </vt:lpstr>
      <vt:lpstr>15 июля 2015 г.         135 лет со дня рождения (1880–1962 гг.) советскому библиографу  ВЛАДИСЛАВЛЕВА (ГУЛЬБИНСКОГО И. В.)</vt:lpstr>
      <vt:lpstr>15 июля 2015 г.                     75 лет со дня рождения (1940 г.)  российскому библиографоведу ФОКЕЕВА ВАЛЕРИЯ АЛЕКСАНДРОВИЧА</vt:lpstr>
      <vt:lpstr>Слайд 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ZnamenDaty_07</dc:title>
  <dc:creator>HomeComp</dc:creator>
  <cp:lastModifiedBy>ГПНТБ СО РАН</cp:lastModifiedBy>
  <cp:revision>48</cp:revision>
  <dcterms:created xsi:type="dcterms:W3CDTF">2015-06-10T00:45:27Z</dcterms:created>
  <dcterms:modified xsi:type="dcterms:W3CDTF">2015-07-03T03:01:52Z</dcterms:modified>
</cp:coreProperties>
</file>