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9" r:id="rId3"/>
    <p:sldId id="258" r:id="rId4"/>
    <p:sldId id="257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60" r:id="rId17"/>
    <p:sldId id="261" r:id="rId18"/>
    <p:sldId id="262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CA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1" autoAdjust="0"/>
    <p:restoredTop sz="94660"/>
  </p:normalViewPr>
  <p:slideViewPr>
    <p:cSldViewPr>
      <p:cViewPr varScale="1">
        <p:scale>
          <a:sx n="69" d="100"/>
          <a:sy n="69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19ECD-37DC-49F2-B5FF-DBBCC43BAFC9}" type="datetimeFigureOut">
              <a:rPr lang="ru-RU" smtClean="0"/>
              <a:t>18.08.2014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B08DB-B8DF-4AAD-90B4-B2AF68F1EF4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B08DB-B8DF-4AAD-90B4-B2AF68F1EF4B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6000"/>
            <a:lum bright="46000" contrast="63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se.garant.ru/179620/" TargetMode="External"/><Relationship Id="rId5" Type="http://schemas.openxmlformats.org/officeDocument/2006/relationships/hyperlink" Target="http://www.gov.ru/main/symbols/gsrf3_1.html" TargetMode="External"/><Relationship Id="rId4" Type="http://schemas.openxmlformats.org/officeDocument/2006/relationships/hyperlink" Target="http://graph.document.kremlin.ru/page.aspx?121507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g.ru/2012/08/22/flag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bliopskov.ru/russia-flag.ht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vsibir.ru/index.php?dn=news&amp;to=art&amp;ye=2013&amp;id=4019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g.ru/2009/09/02/flag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vsibir.ru/index.php?dn=news&amp;to=art&amp;ye=2013&amp;id=3993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zvestia.ru/news/367736#ixzz3A3ljZVBd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g.ru/2012/08/23/vciom.html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vsibir.ru/index.php?dn=news&amp;to=art&amp;ye=2011&amp;id=4420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g.ru/2004/08/23/flag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zvestia.ru/news/406953#ixzz3A9EY9k6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bliopskov.ru/russia-flag.htm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g.ru/2013/12/25/flag-dok.html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zvestia.ru/news/352095#ixzz3A9Fub8es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g.ru/2006/08/22/flag.html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zvestia.ru/news/476252#ixzz3A3cpuLvW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sl.nsc.ru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ibliopskov.ru/russia-flag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gosud_fla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6381328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/>
              <a:t>© ГПНТБ СО РАН, 2014 г.</a:t>
            </a:r>
            <a:endParaRPr lang="en-US" sz="14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59" y="77804"/>
            <a:ext cx="8964488" cy="201622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Cambria" pitchFamily="18" charset="0"/>
              </a:rPr>
              <a:t>Александр </a:t>
            </a:r>
            <a:r>
              <a:rPr lang="en-US" sz="3600" b="1" i="1" dirty="0" smtClean="0">
                <a:latin typeface="Cambria" pitchFamily="18" charset="0"/>
              </a:rPr>
              <a:t>II </a:t>
            </a:r>
            <a:r>
              <a:rPr lang="ru-RU" sz="3600" b="1" i="1" dirty="0" smtClean="0">
                <a:latin typeface="Cambria" pitchFamily="18" charset="0"/>
              </a:rPr>
              <a:t>издал указ, в котором чёрный, оранжевый (золотой) </a:t>
            </a:r>
            <a:r>
              <a:rPr lang="en-US" sz="3600" b="1" i="1" dirty="0" smtClean="0">
                <a:latin typeface="Cambria" pitchFamily="18" charset="0"/>
              </a:rPr>
              <a:t/>
            </a:r>
            <a:br>
              <a:rPr lang="en-US" sz="3600" b="1" i="1" dirty="0" smtClean="0">
                <a:latin typeface="Cambria" pitchFamily="18" charset="0"/>
              </a:rPr>
            </a:br>
            <a:r>
              <a:rPr lang="ru-RU" sz="3600" b="1" i="1" dirty="0" smtClean="0">
                <a:latin typeface="Cambria" pitchFamily="18" charset="0"/>
              </a:rPr>
              <a:t>и белый названы «Государственными цветами России»</a:t>
            </a:r>
            <a:endParaRPr lang="ru-RU" sz="3600" b="1" i="1" dirty="0">
              <a:latin typeface="Cambria" pitchFamily="18" charset="0"/>
            </a:endParaRPr>
          </a:p>
        </p:txBody>
      </p:sp>
      <p:pic>
        <p:nvPicPr>
          <p:cNvPr id="4" name="Picture 2" descr="http://forum.predkov.net/uploads/profile/photo-7658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4"/>
            <a:ext cx="9144000" cy="46531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60032" y="5373216"/>
            <a:ext cx="31486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1865 г.</a:t>
            </a:r>
            <a:endParaRPr lang="ru-RU" sz="72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Cambria" pitchFamily="18" charset="0"/>
              </a:rPr>
              <a:t>Александр </a:t>
            </a:r>
            <a:r>
              <a:rPr lang="en-US" sz="3200" b="1" i="1" dirty="0" smtClean="0">
                <a:latin typeface="Cambria" pitchFamily="18" charset="0"/>
              </a:rPr>
              <a:t>III</a:t>
            </a:r>
            <a:r>
              <a:rPr lang="ru-RU" sz="3200" b="1" i="1" dirty="0" smtClean="0">
                <a:latin typeface="Cambria" pitchFamily="18" charset="0"/>
              </a:rPr>
              <a:t> повелел использовать </a:t>
            </a:r>
            <a:r>
              <a:rPr lang="en-US" sz="3200" b="1" i="1" dirty="0" smtClean="0">
                <a:latin typeface="Cambria" pitchFamily="18" charset="0"/>
              </a:rPr>
              <a:t/>
            </a:r>
            <a:br>
              <a:rPr lang="en-US" sz="3200" b="1" i="1" dirty="0" smtClean="0">
                <a:latin typeface="Cambria" pitchFamily="18" charset="0"/>
              </a:rPr>
            </a:br>
            <a:r>
              <a:rPr lang="ru-RU" sz="3200" b="1" i="1" dirty="0" smtClean="0">
                <a:latin typeface="Cambria" pitchFamily="18" charset="0"/>
              </a:rPr>
              <a:t>в торжественных случаях торговый морской флаг: бело-сине-красный</a:t>
            </a:r>
            <a:endParaRPr lang="ru-RU" sz="3200" b="1" i="1" dirty="0">
              <a:latin typeface="Cambria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814945"/>
          <a:ext cx="9130145" cy="365760"/>
        </p:xfrm>
        <a:graphic>
          <a:graphicData uri="http://schemas.openxmlformats.org/drawingml/2006/table">
            <a:tbl>
              <a:tblPr/>
              <a:tblGrid>
                <a:gridCol w="9130145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Picture 2" descr="http://cdn1.sbnation.com/imported_assets/1787871/200px-Flag_of_Russia.svg_mediu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19120"/>
            <a:ext cx="9144000" cy="53388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08104" y="5373216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1883 г.</a:t>
            </a:r>
            <a:endParaRPr lang="ru-RU" sz="7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latin typeface="Cambria" pitchFamily="18" charset="0"/>
              </a:rPr>
              <a:t>Бело-сине-красный флаг официально утвержден как Государственный флаг России накануне коронации Николая </a:t>
            </a:r>
            <a:r>
              <a:rPr lang="en-US" sz="3200" b="1" i="1" dirty="0" smtClean="0">
                <a:latin typeface="Cambria" pitchFamily="18" charset="0"/>
              </a:rPr>
              <a:t>II</a:t>
            </a:r>
            <a:endParaRPr lang="ru-RU" sz="3200" b="1" i="1" dirty="0">
              <a:latin typeface="Cambria" pitchFamily="18" charset="0"/>
            </a:endParaRPr>
          </a:p>
        </p:txBody>
      </p:sp>
      <p:pic>
        <p:nvPicPr>
          <p:cNvPr id="25602" name="Picture 2" descr="http://gortour-nk.ru/uploads/posts/2010-08/1283056314_russia-fla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81174"/>
            <a:ext cx="9144000" cy="50768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56176" y="5445224"/>
            <a:ext cx="27806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1896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sz="4800" b="1" dirty="0" smtClean="0">
                <a:latin typeface="Cambria" pitchFamily="18" charset="0"/>
              </a:rPr>
              <a:t>г.</a:t>
            </a:r>
            <a:endParaRPr lang="ru-RU" sz="48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Cambria" pitchFamily="18" charset="0"/>
              </a:rPr>
              <a:t>Флагом Российской Социалистической Федеративной Советской Республики утверждено красное знамя с надписью «РСФСР»</a:t>
            </a:r>
            <a:endParaRPr lang="ru-RU" sz="3200" b="1" i="1" dirty="0">
              <a:latin typeface="Cambria" pitchFamily="18" charset="0"/>
            </a:endParaRPr>
          </a:p>
        </p:txBody>
      </p:sp>
      <p:pic>
        <p:nvPicPr>
          <p:cNvPr id="28674" name="Picture 2" descr="http://proher.ru/ProHer_r1.files/rf_rossiya_f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9162256" cy="47971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08104" y="5517232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1918 г.</a:t>
            </a:r>
            <a:endParaRPr lang="ru-RU" sz="72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Государственным флагом СССР стало красное полотнище со скрещенными серпом </a:t>
            </a:r>
            <a:r>
              <a:rPr lang="en-US" sz="2800" b="1" i="1" dirty="0" smtClean="0">
                <a:latin typeface="Cambria" pitchFamily="18" charset="0"/>
              </a:rPr>
              <a:t/>
            </a:r>
            <a:br>
              <a:rPr lang="en-US" sz="2800" b="1" i="1" dirty="0" smtClean="0">
                <a:latin typeface="Cambria" pitchFamily="18" charset="0"/>
              </a:rPr>
            </a:br>
            <a:r>
              <a:rPr lang="ru-RU" sz="2800" b="1" i="1" dirty="0" smtClean="0">
                <a:latin typeface="Cambria" pitchFamily="18" charset="0"/>
              </a:rPr>
              <a:t>и молотом в левом верхнем углу </a:t>
            </a:r>
            <a:r>
              <a:rPr lang="en-US" sz="2800" b="1" i="1" dirty="0" smtClean="0">
                <a:latin typeface="Cambria" pitchFamily="18" charset="0"/>
              </a:rPr>
              <a:t/>
            </a:r>
            <a:br>
              <a:rPr lang="en-US" sz="2800" b="1" i="1" dirty="0" smtClean="0">
                <a:latin typeface="Cambria" pitchFamily="18" charset="0"/>
              </a:rPr>
            </a:br>
            <a:r>
              <a:rPr lang="ru-RU" sz="2800" b="1" i="1" dirty="0" smtClean="0">
                <a:latin typeface="Cambria" pitchFamily="18" charset="0"/>
              </a:rPr>
              <a:t>и пятиконечной звездой над ними</a:t>
            </a:r>
            <a:endParaRPr lang="ru-RU" sz="2800" b="1" i="1" dirty="0">
              <a:latin typeface="Cambria" pitchFamily="18" charset="0"/>
            </a:endParaRPr>
          </a:p>
        </p:txBody>
      </p:sp>
      <p:pic>
        <p:nvPicPr>
          <p:cNvPr id="29698" name="Picture 2" descr="http://www.vexillographia.ru/russia/images/ussr23_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9162256" cy="51571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68144" y="5445224"/>
            <a:ext cx="313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1923 г.</a:t>
            </a:r>
            <a:endParaRPr lang="ru-RU" sz="72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flag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8000" contrast="1000"/>
          </a:blip>
          <a:stretch>
            <a:fillRect/>
          </a:stretch>
        </p:blipFill>
        <p:spPr>
          <a:xfrm>
            <a:off x="0" y="0"/>
            <a:ext cx="917321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7080" y="1700808"/>
            <a:ext cx="9721080" cy="648072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 smtClean="0">
                <a:latin typeface="Cambria" pitchFamily="18" charset="0"/>
              </a:rPr>
              <a:t>1991г</a:t>
            </a:r>
            <a:r>
              <a:rPr lang="ru-RU" sz="2000" b="1" i="1" dirty="0" smtClean="0">
                <a:latin typeface="Cambria" pitchFamily="18" charset="0"/>
              </a:rPr>
              <a:t>.– Чрезвычайная сессия Верховного Совета РСФСР постановила считать официальным символом России дореволюционный </a:t>
            </a:r>
            <a:r>
              <a:rPr lang="ru-RU" sz="2000" b="1" i="1" dirty="0" err="1" smtClean="0">
                <a:latin typeface="Cambria" pitchFamily="18" charset="0"/>
              </a:rPr>
              <a:t>триколор</a:t>
            </a:r>
            <a:endParaRPr lang="ru-RU" sz="2000" b="1" i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068960"/>
            <a:ext cx="8604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1993 г</a:t>
            </a:r>
            <a:r>
              <a:rPr lang="ru-RU" sz="2000" i="1" dirty="0" smtClean="0">
                <a:solidFill>
                  <a:schemeClr val="bg1"/>
                </a:solidFill>
                <a:latin typeface="Cambria" pitchFamily="18" charset="0"/>
              </a:rPr>
              <a:t>. – </a:t>
            </a: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Принято положение о Государственном флаге Российской Федерации</a:t>
            </a:r>
            <a:endParaRPr lang="ru-RU" sz="2000" b="1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25144"/>
            <a:ext cx="896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1994 г. </a:t>
            </a: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– Издан указ о Дне государственного флага  РФ – 22 августа </a:t>
            </a:r>
            <a:endParaRPr lang="ru-RU" sz="2000" b="1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733256"/>
            <a:ext cx="853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Cambria" pitchFamily="18" charset="0"/>
              </a:rPr>
              <a:t>2000 г.</a:t>
            </a:r>
            <a:r>
              <a:rPr lang="ru-RU" sz="2000" b="1" i="1" dirty="0" smtClean="0">
                <a:latin typeface="Cambria" pitchFamily="18" charset="0"/>
              </a:rPr>
              <a:t> – Принят закон «О государственном флаге РФ»</a:t>
            </a:r>
            <a:endParaRPr lang="ru-RU" sz="2000" b="1" i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flag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8000" contrast="1000"/>
          </a:blip>
          <a:stretch>
            <a:fillRect/>
          </a:stretch>
        </p:blipFill>
        <p:spPr>
          <a:xfrm>
            <a:off x="0" y="0"/>
            <a:ext cx="917321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4290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3200" b="1" i="1" dirty="0" smtClean="0">
                <a:solidFill>
                  <a:schemeClr val="bg1"/>
                </a:solidFill>
                <a:latin typeface="Cambria" pitchFamily="18" charset="0"/>
              </a:rPr>
              <a:t>Государственному флагу, как святыне, отдаются высшие государственные почести. Его достоинство подлежит защите по всему миру, оскорбление флага расценивается как оскорбление чести нации и государства. </a:t>
            </a:r>
            <a:endParaRPr lang="ru-RU" sz="3200" b="1" i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flag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8000" contrast="1000"/>
          </a:blip>
          <a:stretch>
            <a:fillRect/>
          </a:stretch>
        </p:blipFill>
        <p:spPr>
          <a:xfrm>
            <a:off x="0" y="0"/>
            <a:ext cx="917321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extrusionH="69850" contourW="44450" prstMaterial="powder">
              <a:bevelT w="38100" h="38100" prst="relaxedInset"/>
              <a:bevelB h="25400" prst="softRound"/>
            </a:sp3d>
          </a:bodyPr>
          <a:lstStyle/>
          <a:p>
            <a:pPr algn="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Что означают цвета флага России?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068960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  <a:latin typeface="Cambria" pitchFamily="18" charset="0"/>
              </a:rPr>
              <a:t>Синий - цвет веры и верности, постоянства 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412776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Cambria" pitchFamily="18" charset="0"/>
              </a:rPr>
              <a:t>Белый цвет означает мир, чистоту, непорочность, совершенство</a:t>
            </a:r>
            <a:endParaRPr lang="ru-RU" sz="2000" b="1" i="1" dirty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869160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Cambria" pitchFamily="18" charset="0"/>
              </a:rPr>
              <a:t>Красный цвет символизирует энергию, силу, кровь, пролитую за Отечество. </a:t>
            </a:r>
            <a:endParaRPr lang="ru-RU" sz="2400" b="1" i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flag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8000" contrast="1000"/>
          </a:blip>
          <a:stretch>
            <a:fillRect/>
          </a:stretch>
        </p:blipFill>
        <p:spPr>
          <a:xfrm>
            <a:off x="0" y="0"/>
            <a:ext cx="917321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243408"/>
            <a:ext cx="8229600" cy="1143000"/>
          </a:xfrm>
          <a:scene3d>
            <a:camera prst="orthographicFront"/>
            <a:lightRig rig="brightRoom" dir="t"/>
          </a:scene3d>
          <a:sp3d>
            <a:bevelT prst="relaxedInset"/>
          </a:sp3d>
        </p:spPr>
        <p:txBody>
          <a:bodyPr>
            <a:noAutofit/>
            <a:sp3d extrusionH="63500" contourW="44450" prstMaterial="powder">
              <a:bevelT w="38100" h="38100"/>
              <a:bevelB h="25400" prst="softRound"/>
            </a:sp3d>
          </a:bodyPr>
          <a:lstStyle/>
          <a:p>
            <a:pPr algn="r"/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Официальные документы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996952"/>
            <a:ext cx="87484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О Государственном флаге Российской Федерации: указ Президента РФ от 11.12.1993 </a:t>
            </a:r>
            <a:r>
              <a:rPr lang="en-US" sz="2000" b="1" i="1" dirty="0" smtClean="0">
                <a:solidFill>
                  <a:schemeClr val="bg1"/>
                </a:solidFill>
                <a:latin typeface="Cambria" pitchFamily="18" charset="0"/>
              </a:rPr>
              <a:t>N 2126 // </a:t>
            </a: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Российская газета. – 1993. – 18 дек. </a:t>
            </a:r>
          </a:p>
          <a:p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  <a:hlinkClick r:id="rId4"/>
              </a:rPr>
              <a:t>Электронная версия документа</a:t>
            </a:r>
            <a:endParaRPr lang="en-US" sz="2000" b="1" i="1" dirty="0" smtClean="0">
              <a:solidFill>
                <a:schemeClr val="bg1"/>
              </a:solidFill>
              <a:latin typeface="Cambria" pitchFamily="18" charset="0"/>
            </a:endParaRP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58112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Cambria" pitchFamily="18" charset="0"/>
              </a:rPr>
              <a:t>О Государственном флаге Российской Федерации: федеральный конституционный закон от 25.12.2000 </a:t>
            </a:r>
            <a:r>
              <a:rPr lang="en-US" sz="2000" b="1" i="1" dirty="0" smtClean="0">
                <a:latin typeface="Cambria" pitchFamily="18" charset="0"/>
              </a:rPr>
              <a:t>N 1-</a:t>
            </a:r>
            <a:r>
              <a:rPr lang="ru-RU" sz="2000" b="1" i="1" dirty="0" smtClean="0">
                <a:latin typeface="Cambria" pitchFamily="18" charset="0"/>
              </a:rPr>
              <a:t>ФКЗ // Российская газета. – 2000. – 27 дек. </a:t>
            </a:r>
          </a:p>
          <a:p>
            <a:r>
              <a:rPr lang="ru-RU" sz="2000" b="1" i="1" dirty="0" smtClean="0">
                <a:latin typeface="Cambria" pitchFamily="18" charset="0"/>
                <a:hlinkClick r:id="rId5"/>
              </a:rPr>
              <a:t>Электронная версия документа</a:t>
            </a:r>
            <a:endParaRPr lang="en-US" sz="2000" b="1" i="1" dirty="0"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196752"/>
            <a:ext cx="88924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Cambria" pitchFamily="18" charset="0"/>
              </a:rPr>
              <a:t>О Дне Государственного флага Российской Федерации: указ Президента РФ от 20.08.1994 </a:t>
            </a:r>
            <a:r>
              <a:rPr lang="en-US" sz="2000" b="1" i="1" dirty="0" smtClean="0">
                <a:latin typeface="Cambria" pitchFamily="18" charset="0"/>
              </a:rPr>
              <a:t>N 1714 // </a:t>
            </a:r>
            <a:r>
              <a:rPr lang="ru-RU" sz="2000" b="1" i="1" dirty="0" smtClean="0">
                <a:latin typeface="Cambria" pitchFamily="18" charset="0"/>
              </a:rPr>
              <a:t>Российская газета. – 1994. – </a:t>
            </a:r>
          </a:p>
          <a:p>
            <a:r>
              <a:rPr lang="ru-RU" sz="2000" b="1" i="1" dirty="0" smtClean="0">
                <a:latin typeface="Cambria" pitchFamily="18" charset="0"/>
              </a:rPr>
              <a:t>23 авг. </a:t>
            </a:r>
          </a:p>
          <a:p>
            <a:r>
              <a:rPr lang="ru-RU" b="1" i="1" dirty="0" smtClean="0">
                <a:latin typeface="Cambria" pitchFamily="18" charset="0"/>
                <a:hlinkClick r:id="rId6"/>
              </a:rPr>
              <a:t>Электронная версия документа</a:t>
            </a:r>
            <a:endParaRPr lang="ru-RU" b="1" i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80928"/>
            <a:ext cx="8229600" cy="22651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22 августа 1991 года над Белым домом был поднят не красный, а новый трехцветный флаг. По своей исторической значимости это событие можно сравнивать с Октябрьской революцией, когда поменялся конституционный строй, — замечает гендиректор Совета по национальной стратегии Валерий Хомяков.</a:t>
            </a:r>
            <a:r>
              <a:rPr lang="ru-RU" sz="2000" b="1" dirty="0" smtClean="0">
                <a:latin typeface="Cambria" pitchFamily="18" charset="0"/>
                <a:cs typeface="Times New Roman" pitchFamily="18" charset="0"/>
              </a:rPr>
              <a:t> </a:t>
            </a:r>
          </a:p>
          <a:p>
            <a:pPr marL="0" indent="0"/>
            <a:endParaRPr lang="ru-RU" dirty="0">
              <a:latin typeface="Cambria" pitchFamily="18" charset="0"/>
            </a:endParaRPr>
          </a:p>
        </p:txBody>
      </p:sp>
      <p:pic>
        <p:nvPicPr>
          <p:cNvPr id="1026" name="Picture 2" descr="http://2009.forum.economy.samregion.ru/external/forum/photos/c_15/20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7521337" cy="20608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4211960" y="594928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Закатнова</a:t>
            </a:r>
            <a:r>
              <a:rPr lang="en-US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А. Флаг на память //</a:t>
            </a:r>
          </a:p>
          <a:p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Российская газета. –</a:t>
            </a:r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</a:rPr>
              <a:t>2012. – №</a:t>
            </a:r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192. – С. 4.</a:t>
            </a:r>
            <a:endParaRPr lang="ru-RU" b="1" i="1" dirty="0">
              <a:solidFill>
                <a:schemeClr val="tx2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5949280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6309320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flag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8000" contrast="1000"/>
          </a:blip>
          <a:stretch>
            <a:fillRect/>
          </a:stretch>
        </p:blipFill>
        <p:spPr>
          <a:xfrm>
            <a:off x="0" y="0"/>
            <a:ext cx="917321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460432" cy="1440160"/>
          </a:xfrm>
        </p:spPr>
        <p:txBody>
          <a:bodyPr>
            <a:normAutofit fontScale="90000"/>
            <a:scene3d>
              <a:camera prst="orthographicFront"/>
              <a:lightRig rig="flood" dir="t"/>
            </a:scene3d>
            <a:sp3d extrusionH="101600" contourW="19050" prstMaterial="metal">
              <a:bevelT w="38100" h="38100" prst="angle"/>
              <a:bevelB h="25400" prst="softRound"/>
            </a:sp3d>
          </a:bodyPr>
          <a:lstStyle/>
          <a:p>
            <a:r>
              <a:rPr lang="ru-RU" sz="4900" b="1" i="1" dirty="0" smtClean="0">
                <a:solidFill>
                  <a:srgbClr val="FFFF00"/>
                </a:solidFill>
                <a:latin typeface="Cambria" pitchFamily="18" charset="0"/>
              </a:rPr>
              <a:t>Из истории Государственного          флага России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700808"/>
            <a:ext cx="84969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ambria" pitchFamily="18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latin typeface="Cambria" pitchFamily="18" charset="0"/>
              </a:rPr>
              <a:t>Государственный флаг в России появился на рубеже </a:t>
            </a:r>
            <a:r>
              <a:rPr lang="en-US" b="1" i="1" dirty="0" smtClean="0">
                <a:solidFill>
                  <a:srgbClr val="FF0000"/>
                </a:solidFill>
                <a:latin typeface="Cambria" pitchFamily="18" charset="0"/>
              </a:rPr>
              <a:t>XVII-XVIII </a:t>
            </a:r>
            <a:r>
              <a:rPr lang="ru-RU" b="1" i="1" dirty="0" smtClean="0">
                <a:solidFill>
                  <a:srgbClr val="FF0000"/>
                </a:solidFill>
                <a:latin typeface="Cambria" pitchFamily="18" charset="0"/>
              </a:rPr>
              <a:t>веков, </a:t>
            </a:r>
          </a:p>
          <a:p>
            <a:r>
              <a:rPr lang="ru-RU" b="1" i="1" dirty="0" smtClean="0">
                <a:solidFill>
                  <a:srgbClr val="FF0000"/>
                </a:solidFill>
                <a:latin typeface="Cambria" pitchFamily="18" charset="0"/>
              </a:rPr>
              <a:t>в эпоху становления России как мощного государства. Впервые бело-сине-красный флаг был поднят на первом русском военном корабле "Орел", 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в царствование отца Петра </a:t>
            </a:r>
            <a:r>
              <a:rPr lang="en-US" b="1" i="1" dirty="0" smtClean="0">
                <a:solidFill>
                  <a:schemeClr val="bg1"/>
                </a:solidFill>
                <a:latin typeface="Cambria" pitchFamily="18" charset="0"/>
              </a:rPr>
              <a:t>I </a:t>
            </a:r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Алексея Михайловича. Известно, что "Орел" недолго плавал под новым знаменем: спустившись по Волге до Астрахани, был сожжен восставшими крестьянами Степана Разина. 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Законным же отцом </a:t>
            </a:r>
            <a:r>
              <a:rPr lang="ru-RU" b="1" i="1" dirty="0" err="1" smtClean="0">
                <a:solidFill>
                  <a:schemeClr val="bg1"/>
                </a:solidFill>
                <a:latin typeface="Cambria" pitchFamily="18" charset="0"/>
              </a:rPr>
              <a:t>триколора</a:t>
            </a:r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 признан Петр </a:t>
            </a:r>
            <a:r>
              <a:rPr lang="en-US" b="1" i="1" dirty="0" smtClean="0">
                <a:solidFill>
                  <a:schemeClr val="bg1"/>
                </a:solidFill>
                <a:latin typeface="Cambria" pitchFamily="18" charset="0"/>
              </a:rPr>
              <a:t>I. 20 </a:t>
            </a:r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января 1705 года он издал указ, согласно которому "на торговых всяких судах" должны поднимать бело-сине-красный флаг, сам начертал образец и определил порядок горизонтальных полос.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    В августе 1994 года Президент России подписал Указ, в котором говорится: "В связи с восстановлением 22 августа 1991 года исторического российского трехцветного государственного флага, овеянного славой многих поколений россиян, и в целях воспитания 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у нынешнего и будущих поколений граждан России уважительного отношения к государственным символам, постановляю: 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Cambria" pitchFamily="18" charset="0"/>
              </a:rPr>
              <a:t>Установить праздник - День Государственного флага Российской Федерации и отмечать его 22 августа". </a:t>
            </a:r>
            <a:endParaRPr lang="ru-RU" dirty="0" smtClean="0">
              <a:latin typeface="Cambria" pitchFamily="18" charset="0"/>
            </a:endParaRPr>
          </a:p>
          <a:p>
            <a:endParaRPr lang="ru-RU" b="1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71950" y="6488668"/>
            <a:ext cx="3272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mbria" pitchFamily="18" charset="0"/>
                <a:hlinkClick r:id="rId4"/>
              </a:rPr>
              <a:t>Читать  электронную версию</a:t>
            </a:r>
            <a:endParaRPr lang="ru-RU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780928"/>
            <a:ext cx="7380312" cy="273630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400" b="1" i="1" dirty="0" smtClean="0">
                <a:latin typeface="Cambria" pitchFamily="18" charset="0"/>
                <a:cs typeface="Times New Roman" pitchFamily="18" charset="0"/>
              </a:rPr>
              <a:t>Просветительские мероприятия в честь одного из самых главных праздников современной России прошли во всех городах и районах области. Российский флаг сегодня растиражирован в огромных количествах. Это не только традиционные для государственных праздников ленточки, </a:t>
            </a:r>
            <a:r>
              <a:rPr lang="ru-RU" sz="2400" b="1" i="1" dirty="0" err="1" smtClean="0">
                <a:latin typeface="Cambria" pitchFamily="18" charset="0"/>
                <a:cs typeface="Times New Roman" pitchFamily="18" charset="0"/>
              </a:rPr>
              <a:t>триколор</a:t>
            </a:r>
            <a:r>
              <a:rPr lang="ru-RU" sz="2400" b="1" i="1" dirty="0" smtClean="0">
                <a:latin typeface="Cambria" pitchFamily="18" charset="0"/>
                <a:cs typeface="Times New Roman" pitchFamily="18" charset="0"/>
              </a:rPr>
              <a:t> можно увидеть на обложках тетрадей, магнитах, сумках, напульсниках, граждане украшают флагами балконы и кабинеты… Насколько это уместно и правильно с точки зрения закона?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63480" y="5805264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Сысоева С. Флаг родился! //  Советская Сибирь. –2013. – № 155. – С.4.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594928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Читать статью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194" name="Picture 2" descr="http://tayga.info/posts/db/102374/i-m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4664"/>
            <a:ext cx="6336704" cy="20882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251520" y="6309320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6792" y="2564904"/>
            <a:ext cx="7787208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 России в год производится примерно два миллиона погонных метров Государственного флага, подсчитали «Известия», приурочив свои выкладки к празднику. Заниматься этим может любая фирма, но этот бизнес благодатным не назовешь. Производители выживают </a:t>
            </a:r>
          </a:p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 основном за счет чиновников.</a:t>
            </a:r>
          </a:p>
          <a:p>
            <a:endParaRPr lang="ru-RU" dirty="0"/>
          </a:p>
        </p:txBody>
      </p:sp>
      <p:pic>
        <p:nvPicPr>
          <p:cNvPr id="34818" name="Picture 2" descr="https://encrypted-tbn2.gstatic.com/images?q=tbn:ANd9GcTGQ6YVPUotyIuaXiScto9X04CEM68pg2TP0Tg7tUo8BL1KHO9Dpp7P8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6120680" cy="16083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3779912" y="5229200"/>
            <a:ext cx="504056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ФЛАГ-СТОК // Известия. – 2010. – №154. – С.3.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594928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204864"/>
            <a:ext cx="8229600" cy="36618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 очередной раз в России праздновали День Государственного флага РФ. Он ежегодно отмечается 22 августа. Для меня это стало еще одним поводом поговорить о допустимости использования рядовыми гражданами России официальных государственных символов РФ. Сейчас некоторые даже поговаривают о необходимости запретить россиянам вывешивать флаги на балконах или в окнах автомобилей. </a:t>
            </a:r>
          </a:p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Так вот, я — против таких запретов!</a:t>
            </a:r>
          </a:p>
          <a:p>
            <a:endParaRPr lang="ru-RU" dirty="0"/>
          </a:p>
        </p:txBody>
      </p:sp>
      <p:pic>
        <p:nvPicPr>
          <p:cNvPr id="4" name="Picture 2" descr="http://2009.forum.economy.samregion.ru/external/forum/photos/c_15/20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665353" cy="17281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2339752" y="5085184"/>
            <a:ext cx="64807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Вилинбахов Г. Размахивая флагом // Российская газета. – 2009. – №163. – С.10.</a:t>
            </a:r>
          </a:p>
          <a:p>
            <a:endParaRPr lang="ru-RU" b="1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602128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6309320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852936"/>
            <a:ext cx="8820472" cy="24768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22 августа тысячи новосибирцев с флагами — символами единства поколений — выйдут на площади, в парки, чтобы показать свою сопричастность к героической истории нашей страны. Россия отмечает один из своих главных  национальных праздников — День Государственного флага. Он был установлен указом Президента РФ 20 августа 1994 года.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5085184"/>
            <a:ext cx="60486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Манторова</a:t>
            </a:r>
            <a:r>
              <a:rPr lang="en-US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Н., Мальцева В. </a:t>
            </a:r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Триколор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: мир, вера, мужество// Советская Сибирь. – 2013. – № 154. – С.4. </a:t>
            </a:r>
          </a:p>
          <a:p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949280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tayga.info/posts/db/102374/i-m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648"/>
            <a:ext cx="6120680" cy="20490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251520" y="6309320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80928"/>
            <a:ext cx="8229600" cy="2592289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900" dirty="0" smtClean="0">
                <a:latin typeface="Cambria" pitchFamily="18" charset="0"/>
                <a:cs typeface="Times New Roman" pitchFamily="18" charset="0"/>
              </a:rPr>
              <a:t>"</a:t>
            </a:r>
            <a:r>
              <a:rPr lang="ru-RU" sz="2900" b="1" i="1" dirty="0" smtClean="0">
                <a:latin typeface="Cambria" pitchFamily="18" charset="0"/>
                <a:cs typeface="Times New Roman" pitchFamily="18" charset="0"/>
              </a:rPr>
              <a:t>Известия" предлагают свою версию торжеств </a:t>
            </a: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—</a:t>
            </a:r>
            <a:r>
              <a:rPr lang="ru-RU" sz="2900" b="1" i="1" dirty="0" smtClean="0">
                <a:latin typeface="Cambria" pitchFamily="18" charset="0"/>
                <a:cs typeface="Times New Roman" pitchFamily="18" charset="0"/>
              </a:rPr>
              <a:t> установить государственный флаг на одной из центральных площадей города. Такая практика существует во многих странах мира. Красивый флаг в красивом месте </a:t>
            </a: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—</a:t>
            </a:r>
            <a:r>
              <a:rPr lang="ru-RU" sz="2900" b="1" i="1" dirty="0" smtClean="0">
                <a:latin typeface="Cambria" pitchFamily="18" charset="0"/>
                <a:cs typeface="Times New Roman" pitchFamily="18" charset="0"/>
              </a:rPr>
              <a:t> отличная архитектурная достопримечательность. Флаг страны в значимом месте ее столицы </a:t>
            </a: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—</a:t>
            </a:r>
            <a:r>
              <a:rPr lang="ru-RU" sz="2900" b="1" i="1" dirty="0" smtClean="0">
                <a:latin typeface="Cambria" pitchFamily="18" charset="0"/>
                <a:cs typeface="Times New Roman" pitchFamily="18" charset="0"/>
              </a:rPr>
              <a:t> эмоциональный источник народного единства.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https://encrypted-tbn2.gstatic.com/images?q=tbn:ANd9GcTGQ6YVPUotyIuaXiScto9X04CEM68pg2TP0Tg7tUo8BL1KHO9Dpp7P8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6120680" cy="16083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>
            <a:off x="3419872" y="5805264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</a:rPr>
              <a:t>Варламова Д., </a:t>
            </a:r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</a:rPr>
              <a:t>Гараненко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</a:rPr>
              <a:t> А. Площадь Флага// Известия. – 2010.</a:t>
            </a:r>
            <a:r>
              <a:rPr lang="en-US" sz="2000" b="1" i="1" dirty="0" smtClean="0">
                <a:solidFill>
                  <a:schemeClr val="tx2"/>
                </a:solidFill>
                <a:latin typeface="Cambria" pitchFamily="18" charset="0"/>
              </a:rPr>
              <a:t> – 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</a:rPr>
              <a:t>№206. – С. 1,6.</a:t>
            </a:r>
            <a:endParaRPr lang="ru-RU" sz="2000" b="1" i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877272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237312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492896"/>
            <a:ext cx="8229600" cy="2592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 smtClean="0">
                <a:latin typeface="Cambria" pitchFamily="18" charset="0"/>
                <a:cs typeface="Times New Roman" pitchFamily="18" charset="0"/>
              </a:rPr>
              <a:t>В</a:t>
            </a: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 День Государственного флага в РФ ВЦИОМ представил данные о том, как граждане России относятся к государственной символике. Сами по себе символы — это лишь слова, картинки или кусочки разноцветной материи, гораздо важнее чувства, которые испытывают граждане, когда видят герб или флаг.</a:t>
            </a:r>
          </a:p>
          <a:p>
            <a:endParaRPr lang="ru-RU" dirty="0"/>
          </a:p>
        </p:txBody>
      </p:sp>
      <p:pic>
        <p:nvPicPr>
          <p:cNvPr id="4" name="Picture 2" descr="http://2009.forum.economy.samregion.ru/external/forum/photos/c_15/20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7521337" cy="20608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2483768" y="5157192"/>
            <a:ext cx="64807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Закатнова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А. Повод для гордости // Российская газета. – 2012. – №193. – С.2.</a:t>
            </a:r>
          </a:p>
          <a:p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949280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6309320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80928"/>
            <a:ext cx="8229600" cy="23042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22 августа россияне отметят День Государственного флага России. Того самого, трехцветного, к которому уже все привыкли. Праздновать День Государственного флага Президент РФ Борис Ельцин распорядился в 1994 году. Но к тому августовскому дню этому государственному символу уже было более 300 лет.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59832" y="5013176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Харламенко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Л., </a:t>
            </a:r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Доротова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Д. Трёхцветный день календаря // Советская Сибирь. – 2011. – № 154. – С.6.</a:t>
            </a:r>
          </a:p>
          <a:p>
            <a:r>
              <a:rPr lang="ru-RU" sz="2000" i="1" dirty="0" smtClean="0">
                <a:solidFill>
                  <a:schemeClr val="tx2"/>
                </a:solidFill>
                <a:latin typeface="Cambria" pitchFamily="18" charset="0"/>
              </a:rPr>
              <a:t> </a:t>
            </a:r>
            <a:endParaRPr lang="ru-RU" sz="2000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6021288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tayga.info/posts/db/102374/i-m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5544616" cy="20490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323528" y="6309320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052736"/>
            <a:ext cx="4104456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i="1" dirty="0" smtClean="0">
                <a:latin typeface="Cambria" pitchFamily="18" charset="0"/>
                <a:cs typeface="Times New Roman" pitchFamily="18" charset="0"/>
              </a:rPr>
              <a:t>Президент РФ внес </a:t>
            </a:r>
          </a:p>
          <a:p>
            <a:pPr marL="0" indent="0">
              <a:buNone/>
            </a:pPr>
            <a:r>
              <a:rPr lang="ru-RU" sz="2600" b="1" i="1" dirty="0" smtClean="0">
                <a:latin typeface="Cambria" pitchFamily="18" charset="0"/>
                <a:cs typeface="Times New Roman" pitchFamily="18" charset="0"/>
              </a:rPr>
              <a:t>в </a:t>
            </a:r>
            <a:r>
              <a:rPr lang="ru-RU" sz="2600" b="1" i="1" dirty="0" err="1" smtClean="0">
                <a:latin typeface="Cambria" pitchFamily="18" charset="0"/>
                <a:cs typeface="Times New Roman" pitchFamily="18" charset="0"/>
              </a:rPr>
              <a:t>госдуму</a:t>
            </a:r>
            <a:r>
              <a:rPr lang="ru-RU" sz="2600" b="1" i="1" dirty="0" smtClean="0">
                <a:latin typeface="Cambria" pitchFamily="18" charset="0"/>
                <a:cs typeface="Times New Roman" pitchFamily="18" charset="0"/>
              </a:rPr>
              <a:t> законопроект о более широком использовании государственных символов – гимна </a:t>
            </a:r>
          </a:p>
          <a:p>
            <a:pPr marL="0" indent="0">
              <a:buNone/>
            </a:pPr>
            <a:r>
              <a:rPr lang="ru-RU" sz="2600" b="1" i="1" dirty="0" smtClean="0">
                <a:latin typeface="Cambria" pitchFamily="18" charset="0"/>
                <a:cs typeface="Times New Roman" pitchFamily="18" charset="0"/>
              </a:rPr>
              <a:t>и флага.</a:t>
            </a:r>
          </a:p>
          <a:p>
            <a:endParaRPr lang="ru-RU" dirty="0"/>
          </a:p>
        </p:txBody>
      </p:sp>
      <p:pic>
        <p:nvPicPr>
          <p:cNvPr id="40962" name="Picture 2" descr="http://mybrary.ru/books/covers/1/33001_150m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3331211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427984" y="4365104"/>
            <a:ext cx="424847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Тресков В. Законодательная деятельность государственной думы // Новые законы и нормативные акты. – 2013. – №45. – С.138.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6237312"/>
            <a:ext cx="2670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фонде ГПНТБ СО РАН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780928"/>
            <a:ext cx="8229600" cy="18722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 наше время государственному флагу для появления на всех улицах уже не нужен какой-то особый день. Трехцветные флажки везде и всюду — от стадионов до кафе, от чиновничьих кабинетов до ларьков с пирожками, от официальных бланков до конфетных оберток. Как на такие вольности смотрит закон и что думают специалисты?</a:t>
            </a:r>
          </a:p>
          <a:p>
            <a:pPr marL="0" indent="0">
              <a:buNone/>
            </a:pPr>
            <a:endParaRPr lang="ru-RU" dirty="0">
              <a:latin typeface="Cambria" pitchFamily="18" charset="0"/>
            </a:endParaRPr>
          </a:p>
        </p:txBody>
      </p:sp>
      <p:pic>
        <p:nvPicPr>
          <p:cNvPr id="4" name="Picture 2" descr="http://2009.forum.economy.samregion.ru/external/forum/photos/c_15/20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7521337" cy="20608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2699792" y="5013176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Добрынина</a:t>
            </a:r>
            <a:r>
              <a:rPr lang="en-US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Е., Чумаков К. Бело-сине-красная гордость // Российская газета. – 2004. – 23 августа.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877272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212976"/>
            <a:ext cx="8229600" cy="233285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 регионах России широко отмечают День                Государственного флага.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Впервые в России </a:t>
            </a:r>
            <a:r>
              <a:rPr lang="ru-RU" sz="2000" b="1" i="1" dirty="0" err="1" smtClean="0">
                <a:latin typeface="Cambria" pitchFamily="18" charset="0"/>
                <a:cs typeface="Times New Roman" pitchFamily="18" charset="0"/>
              </a:rPr>
              <a:t>триколор</a:t>
            </a: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 был поднят в 1667 году при царе Алексее Михайловиче на первом русском боевом корабле "Орел". Астраханские умельцы решили воссоздать корабль.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s://encrypted-tbn2.gstatic.com/images?q=tbn:ANd9GcTGQ6YVPUotyIuaXiScto9X04CEM68pg2TP0Tg7tUo8BL1KHO9Dpp7P8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6120680" cy="16083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>
            <a:off x="251520" y="6165304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5380672"/>
            <a:ext cx="6804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</a:rPr>
              <a:t>В регионах России широко отмечают День Государственного флага</a:t>
            </a:r>
            <a:r>
              <a:rPr lang="en-US" b="1" i="1" dirty="0" smtClean="0">
                <a:solidFill>
                  <a:schemeClr val="tx2"/>
                </a:solidFill>
                <a:latin typeface="Cambria" pitchFamily="18" charset="0"/>
              </a:rPr>
              <a:t> // </a:t>
            </a:r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</a:rPr>
              <a:t>Известия. –2007. – 22 августа.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flag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7000" contrast="1000"/>
          </a:blip>
          <a:stretch>
            <a:fillRect/>
          </a:stretch>
        </p:blipFill>
        <p:spPr>
          <a:xfrm>
            <a:off x="0" y="0"/>
            <a:ext cx="917321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8610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chemeClr val="bg1"/>
                </a:solidFill>
                <a:latin typeface="Cambria" pitchFamily="18" charset="0"/>
              </a:rPr>
              <a:t>Герб и флаг страны отражают историю народа, мечту создателя и достоинство граждан.</a:t>
            </a:r>
            <a:br>
              <a:rPr lang="ru-RU" sz="4000" b="1" i="1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en-US" sz="4000" b="1" i="1" dirty="0" smtClean="0">
                <a:solidFill>
                  <a:schemeClr val="bg1"/>
                </a:solidFill>
                <a:latin typeface="Cambria" pitchFamily="18" charset="0"/>
              </a:rPr>
              <a:t>                                                    </a:t>
            </a:r>
            <a:br>
              <a:rPr lang="en-US" sz="4000" b="1" i="1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en-US" sz="4000" b="1" i="1" dirty="0" smtClean="0">
                <a:solidFill>
                  <a:schemeClr val="bg1"/>
                </a:solidFill>
                <a:latin typeface="Cambria" pitchFamily="18" charset="0"/>
              </a:rPr>
              <a:t>                                                      </a:t>
            </a:r>
            <a:r>
              <a:rPr lang="ru-RU" sz="4000" b="1" i="1" dirty="0" smtClean="0">
                <a:solidFill>
                  <a:schemeClr val="bg1"/>
                </a:solidFill>
                <a:latin typeface="Cambria" pitchFamily="18" charset="0"/>
              </a:rPr>
              <a:t>М. Монтень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309320"/>
            <a:ext cx="3272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mbria" pitchFamily="18" charset="0"/>
                <a:hlinkClick r:id="rId4"/>
              </a:rPr>
              <a:t>Читать  электронную версию</a:t>
            </a:r>
            <a:endParaRPr lang="ru-RU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3284984"/>
            <a:ext cx="8229600" cy="20162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"О внесении изменений в статьи 4 и 6 Федерального конституционного закона "О Государственном флаге Российской Федерации" и статью 3 Федерального конституционного закона "О Государственном гимне Российской Федерации"</a:t>
            </a:r>
            <a:endParaRPr lang="ru-RU" sz="2000" b="1" i="1" dirty="0"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2009.forum.economy.samregion.ru/external/forum/photos/c_15/20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7521337" cy="20608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>
            <a:off x="323528" y="6237312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888" y="5445224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</a:rPr>
              <a:t>Федеральный закон Российской Федерации от 21 декабря 2013 г. </a:t>
            </a:r>
            <a:r>
              <a:rPr lang="en-US" b="1" i="1" dirty="0" smtClean="0">
                <a:solidFill>
                  <a:schemeClr val="tx2"/>
                </a:solidFill>
                <a:latin typeface="Cambria" pitchFamily="18" charset="0"/>
              </a:rPr>
              <a:t>N 5-</a:t>
            </a:r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</a:rPr>
              <a:t>ФКЗ // Российская газета. –2013 . – 25 декабря.</a:t>
            </a:r>
            <a:endParaRPr lang="ru-RU" b="1" i="1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708920"/>
            <a:ext cx="8229600" cy="237626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День флага России, пока еще трудно отнести к самым популярным памятным дням календаря. Мало кто из наших сограждан знает, что праздник учрежден указом президента РФ Бориса Ельцина "в связи с восстановлением 22 августа 1991 года исторического трехцветного государственного флага, овеянного славой многих поколений россиян". </a:t>
            </a:r>
          </a:p>
          <a:p>
            <a:pPr>
              <a:buNone/>
            </a:pPr>
            <a:endParaRPr lang="ru-RU" dirty="0">
              <a:latin typeface="Cambria" pitchFamily="18" charset="0"/>
            </a:endParaRPr>
          </a:p>
        </p:txBody>
      </p:sp>
      <p:pic>
        <p:nvPicPr>
          <p:cNvPr id="4" name="Picture 2" descr="https://encrypted-tbn2.gstatic.com/images?q=tbn:ANd9GcTGQ6YVPUotyIuaXiScto9X04CEM68pg2TP0Tg7tUo8BL1KHO9Dpp7P8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6120680" cy="16083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3167336" y="5517232"/>
            <a:ext cx="597666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Сибирцева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П. Три цвета праздника // Известия. –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</a:rPr>
              <a:t>2009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. – 20 августа.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6237312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564904"/>
            <a:ext cx="8229600" cy="2880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Исчезнув на многие годы, исторический бело-сине-красный флаг вновь возродился в годы перестройки. </a:t>
            </a:r>
          </a:p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 воскресенье,12 марта 1989 года он впервые был поднят на площади Маяковского в Москве и у Казанского собора </a:t>
            </a:r>
          </a:p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в Ленинграде (теперь вновь - </a:t>
            </a:r>
            <a:r>
              <a:rPr lang="ru-RU" sz="2000" b="1" i="1" dirty="0" err="1" smtClean="0">
                <a:latin typeface="Cambria" pitchFamily="18" charset="0"/>
                <a:cs typeface="Times New Roman" pitchFamily="18" charset="0"/>
              </a:rPr>
              <a:t>Санкт-Петербург</a:t>
            </a: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) на митингах памяти Февральской революции. Впоследствии митинги </a:t>
            </a:r>
          </a:p>
          <a:p>
            <a:pPr marL="0" indent="0">
              <a:buNone/>
            </a:pP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и демонстрации в стране проходили, как правило, под Российским </a:t>
            </a:r>
            <a:r>
              <a:rPr lang="ru-RU" sz="2000" b="1" i="1" dirty="0" err="1" smtClean="0">
                <a:latin typeface="Cambria" pitchFamily="18" charset="0"/>
                <a:cs typeface="Times New Roman" pitchFamily="18" charset="0"/>
              </a:rPr>
              <a:t>триколором</a:t>
            </a:r>
            <a:r>
              <a:rPr lang="ru-RU" sz="2000" b="1" i="1" dirty="0" smtClean="0">
                <a:latin typeface="Cambria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>
              <a:latin typeface="Cambria" pitchFamily="18" charset="0"/>
            </a:endParaRPr>
          </a:p>
        </p:txBody>
      </p:sp>
      <p:pic>
        <p:nvPicPr>
          <p:cNvPr id="4" name="Picture 2" descr="http://2009.forum.economy.samregion.ru/external/forum/photos/c_15/20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7521337" cy="20608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3275856" y="5445224"/>
            <a:ext cx="554461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Сапрыков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 В. Три цвета России // Российская газета. –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</a:rPr>
              <a:t>2006</a:t>
            </a:r>
            <a:r>
              <a:rPr lang="ru-RU" sz="2000" b="1" i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. – 22 августа.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6237312"/>
            <a:ext cx="1606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068960"/>
            <a:ext cx="8229600" cy="23042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b="1" i="1" dirty="0" smtClean="0">
                <a:latin typeface="Cambria" pitchFamily="18" charset="0"/>
                <a:cs typeface="Times New Roman" pitchFamily="18" charset="0"/>
              </a:rPr>
              <a:t>Популярность российского </a:t>
            </a:r>
            <a:r>
              <a:rPr lang="ru-RU" sz="2200" b="1" i="1" dirty="0" err="1" smtClean="0">
                <a:latin typeface="Cambria" pitchFamily="18" charset="0"/>
                <a:cs typeface="Times New Roman" pitchFamily="18" charset="0"/>
              </a:rPr>
              <a:t>триколора</a:t>
            </a:r>
            <a:r>
              <a:rPr lang="ru-RU" sz="2200" b="1" i="1" dirty="0" smtClean="0">
                <a:latin typeface="Cambria" pitchFamily="18" charset="0"/>
                <a:cs typeface="Times New Roman" pitchFamily="18" charset="0"/>
              </a:rPr>
              <a:t> за последние 20 лет выросла, о чем свидетельствует его массовое ношение во время праздников и футбольных матчей. Такое мнение высказал сегодня, в канун Дня Государственного флага России, председатель Геральдического совета при президенте РФ, государственный герольдмейстер Георгий Вилинбахов.</a:t>
            </a:r>
          </a:p>
          <a:p>
            <a:pPr>
              <a:buNone/>
            </a:pPr>
            <a:endParaRPr lang="ru-RU" dirty="0">
              <a:latin typeface="Cambria" pitchFamily="18" charset="0"/>
            </a:endParaRPr>
          </a:p>
        </p:txBody>
      </p:sp>
      <p:pic>
        <p:nvPicPr>
          <p:cNvPr id="4" name="Picture 2" descr="https://encrypted-tbn2.gstatic.com/images?q=tbn:ANd9GcTGQ6YVPUotyIuaXiScto9X04CEM68pg2TP0Tg7tUo8BL1KHO9Dpp7P8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6120680" cy="16083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Прямоугольник 4"/>
          <p:cNvSpPr/>
          <p:nvPr/>
        </p:nvSpPr>
        <p:spPr>
          <a:xfrm>
            <a:off x="539552" y="6093296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mbria" pitchFamily="18" charset="0"/>
                <a:cs typeface="Times New Roman" pitchFamily="18" charset="0"/>
                <a:hlinkClick r:id="rId4"/>
              </a:rPr>
              <a:t>Читать статью</a:t>
            </a:r>
            <a:endParaRPr lang="ru-RU" dirty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5589240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</a:rPr>
              <a:t>Российский </a:t>
            </a:r>
            <a:r>
              <a:rPr lang="ru-RU" b="1" i="1" dirty="0" err="1" smtClean="0">
                <a:solidFill>
                  <a:schemeClr val="tx2"/>
                </a:solidFill>
                <a:latin typeface="Cambria" pitchFamily="18" charset="0"/>
              </a:rPr>
              <a:t>триколор</a:t>
            </a:r>
            <a:r>
              <a:rPr lang="ru-RU" b="1" i="1" dirty="0" smtClean="0">
                <a:solidFill>
                  <a:schemeClr val="tx2"/>
                </a:solidFill>
                <a:latin typeface="Cambria" pitchFamily="18" charset="0"/>
              </a:rPr>
              <a:t> набирает популярность у граждан // Известия. –2010. – 19 августа.</a:t>
            </a:r>
            <a:endParaRPr lang="ru-RU" b="1" i="1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221488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Cambria" pitchFamily="18" charset="0"/>
              </a:rPr>
              <a:t>Контакты</a:t>
            </a:r>
            <a:endParaRPr lang="ru-RU" sz="6600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1684784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Cambria" pitchFamily="18" charset="0"/>
                <a:hlinkClick r:id="rId3"/>
              </a:rPr>
              <a:t>http://www.spsl.nsc.ru</a:t>
            </a:r>
            <a:endParaRPr lang="en-US" sz="4400" dirty="0" smtClean="0">
              <a:solidFill>
                <a:schemeClr val="bg1"/>
              </a:solidFill>
              <a:latin typeface="Cambria" pitchFamily="18" charset="0"/>
            </a:endParaRPr>
          </a:p>
          <a:p>
            <a:pPr algn="ctr">
              <a:buNone/>
            </a:pPr>
            <a:r>
              <a:rPr lang="ru-RU" sz="4400" b="1" dirty="0" err="1" smtClean="0">
                <a:latin typeface="Cambria" pitchFamily="18" charset="0"/>
              </a:rPr>
              <a:t>E-mail</a:t>
            </a:r>
            <a:r>
              <a:rPr lang="ru-RU" sz="4400" b="1" dirty="0" smtClean="0">
                <a:latin typeface="Cambria" pitchFamily="18" charset="0"/>
              </a:rPr>
              <a:t>:</a:t>
            </a:r>
            <a:r>
              <a:rPr lang="en-US" sz="4400" b="1" dirty="0" smtClean="0">
                <a:latin typeface="Cambria" pitchFamily="18" charset="0"/>
              </a:rPr>
              <a:t> </a:t>
            </a:r>
            <a:r>
              <a:rPr lang="en-US" sz="4400" b="1" dirty="0" err="1" smtClean="0">
                <a:latin typeface="Cambria" pitchFamily="18" charset="0"/>
              </a:rPr>
              <a:t>zg@spsl</a:t>
            </a:r>
            <a:r>
              <a:rPr lang="ru-RU" sz="4400" b="1" dirty="0" smtClean="0">
                <a:latin typeface="Cambria" pitchFamily="18" charset="0"/>
              </a:rPr>
              <a:t>.</a:t>
            </a:r>
            <a:r>
              <a:rPr lang="en-US" sz="4400" b="1" dirty="0" smtClean="0">
                <a:latin typeface="Cambria" pitchFamily="18" charset="0"/>
              </a:rPr>
              <a:t>ns</a:t>
            </a:r>
            <a:r>
              <a:rPr lang="ru-RU" sz="4400" b="1" dirty="0" smtClean="0">
                <a:latin typeface="Cambria" pitchFamily="18" charset="0"/>
              </a:rPr>
              <a:t>с.</a:t>
            </a:r>
            <a:r>
              <a:rPr lang="en-US" sz="4400" b="1" dirty="0" err="1" smtClean="0">
                <a:latin typeface="Cambria" pitchFamily="18" charset="0"/>
              </a:rPr>
              <a:t>ru</a:t>
            </a:r>
            <a:endParaRPr lang="ru-RU" sz="4400" b="1" dirty="0" smtClean="0">
              <a:latin typeface="Cambria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6021288"/>
            <a:ext cx="5652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Cambria" pitchFamily="18" charset="0"/>
              </a:rPr>
              <a:t>©</a:t>
            </a:r>
            <a:r>
              <a:rPr lang="ru-RU" sz="2000" smtClean="0">
                <a:latin typeface="Cambria" pitchFamily="18" charset="0"/>
              </a:rPr>
              <a:t> ГПНТБ СО РАН, </a:t>
            </a:r>
            <a:r>
              <a:rPr lang="ru-RU" sz="2000" dirty="0" smtClean="0">
                <a:latin typeface="Cambria" pitchFamily="18" charset="0"/>
              </a:rPr>
              <a:t>2014 г.</a:t>
            </a:r>
          </a:p>
          <a:p>
            <a:pPr algn="ctr"/>
            <a:r>
              <a:rPr lang="en-US" sz="2000" dirty="0" smtClean="0">
                <a:latin typeface="Cambria" pitchFamily="18" charset="0"/>
              </a:rPr>
              <a:t>©</a:t>
            </a:r>
            <a:r>
              <a:rPr lang="ru-RU" sz="2000" dirty="0" smtClean="0">
                <a:latin typeface="Cambria" pitchFamily="18" charset="0"/>
              </a:rPr>
              <a:t> Составитель: Агафонова Е. А., Кочеткова О.Н.</a:t>
            </a:r>
            <a:endParaRPr lang="ru-RU" sz="20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flag1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8000" contrast="1000"/>
          </a:blip>
          <a:stretch>
            <a:fillRect/>
          </a:stretch>
        </p:blipFill>
        <p:spPr>
          <a:xfrm>
            <a:off x="0" y="0"/>
            <a:ext cx="917321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87624" y="1556792"/>
            <a:ext cx="46085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ambria" pitchFamily="18" charset="0"/>
              </a:rPr>
              <a:t>День флага нынче отмечает, </a:t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>Вся Русь, без края и конца, </a:t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>И каждый твердо </a:t>
            </a: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величает, </a:t>
            </a:r>
            <a:b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Сей символ - гордостью венца. </a:t>
            </a:r>
            <a:r>
              <a:rPr lang="ru-RU" sz="2000" b="1" i="1" dirty="0" smtClean="0">
                <a:latin typeface="Cambria" pitchFamily="18" charset="0"/>
              </a:rPr>
              <a:t/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/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Ведь в мире нет страны без флага, </a:t>
            </a:r>
            <a:b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Но этот нам всего родней, </a:t>
            </a:r>
            <a:b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В нем честь и гордость и отвага, </a:t>
            </a:r>
            <a:b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Cambria" pitchFamily="18" charset="0"/>
              </a:rPr>
              <a:t>От прошлых и до наших дней. </a:t>
            </a:r>
            <a:r>
              <a:rPr lang="ru-RU" sz="2000" b="1" i="1" dirty="0" smtClean="0">
                <a:latin typeface="Cambria" pitchFamily="18" charset="0"/>
              </a:rPr>
              <a:t/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/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>Пускай же реет он беспечно, </a:t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>Храня Родную сторону, </a:t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>А мы с признательностью вечной, </a:t>
            </a:r>
            <a:br>
              <a:rPr lang="ru-RU" sz="2000" b="1" i="1" dirty="0" smtClean="0">
                <a:latin typeface="Cambria" pitchFamily="18" charset="0"/>
              </a:rPr>
            </a:br>
            <a:r>
              <a:rPr lang="ru-RU" sz="2000" b="1" i="1" dirty="0" smtClean="0">
                <a:latin typeface="Cambria" pitchFamily="18" charset="0"/>
              </a:rPr>
              <a:t>Не раз поклонимся ему. 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71950" y="6237312"/>
            <a:ext cx="3272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mbria" pitchFamily="18" charset="0"/>
                <a:hlinkClick r:id="rId4"/>
              </a:rPr>
              <a:t>Читать  электронную версию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88640"/>
            <a:ext cx="8067208" cy="1323439"/>
          </a:xfrm>
          <a:prstGeom prst="rect">
            <a:avLst/>
          </a:prstGeom>
          <a:scene3d>
            <a:camera prst="orthographicFront"/>
            <a:lightRig rig="flood" dir="t"/>
          </a:scene3d>
          <a:sp3d/>
        </p:spPr>
        <p:txBody>
          <a:bodyPr wrap="none">
            <a:spAutoFit/>
            <a:sp3d extrusionH="101600" contourW="12700" prstMaterial="metal">
              <a:bevelT w="38100" h="38100" prst="angle"/>
            </a:sp3d>
          </a:bodyPr>
          <a:lstStyle/>
          <a:p>
            <a:r>
              <a:rPr lang="ru-RU" sz="2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</a:t>
            </a: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Поздравления в день  </a:t>
            </a:r>
          </a:p>
          <a:p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Государственного флага России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 smtClean="0">
                <a:latin typeface="Cambria" pitchFamily="18" charset="0"/>
              </a:rPr>
              <a:t>Бело-сине-красный флаг поднят на первом русском военном корабле «Орел» в царствование Алексея Михайловича (отца Петра </a:t>
            </a:r>
            <a:r>
              <a:rPr lang="en-US" sz="2400" b="1" i="1" dirty="0" smtClean="0">
                <a:latin typeface="Cambria" pitchFamily="18" charset="0"/>
              </a:rPr>
              <a:t>I )</a:t>
            </a:r>
            <a:r>
              <a:rPr lang="ru-RU" sz="2400" b="1" i="1" dirty="0" smtClean="0">
                <a:latin typeface="Cambria" pitchFamily="18" charset="0"/>
              </a:rPr>
              <a:t>. Точный рисунок этого флага не известен, приведена одна из версий</a:t>
            </a:r>
            <a:endParaRPr lang="ru-RU" sz="2400" b="1" i="1" dirty="0">
              <a:latin typeface="Cambria" pitchFamily="18" charset="0"/>
            </a:endParaRPr>
          </a:p>
        </p:txBody>
      </p:sp>
      <p:pic>
        <p:nvPicPr>
          <p:cNvPr id="1026" name="Picture 2" descr="http://img0.liveinternet.ru/images/attach/c/0/63/30/63030473_800pxFlag_of_Russia_166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9139942" cy="515719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92277" y="5445224"/>
            <a:ext cx="32191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1668 г.</a:t>
            </a:r>
            <a:endParaRPr lang="ru-RU" sz="72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Cambria" pitchFamily="18" charset="0"/>
              </a:rPr>
              <a:t>Петр </a:t>
            </a:r>
            <a:r>
              <a:rPr lang="en-US" sz="2400" b="1" i="1" dirty="0" smtClean="0">
                <a:latin typeface="Cambria" pitchFamily="18" charset="0"/>
              </a:rPr>
              <a:t>I</a:t>
            </a:r>
            <a:r>
              <a:rPr lang="ru-RU" sz="2400" b="1" i="1" dirty="0" smtClean="0">
                <a:latin typeface="Cambria" pitchFamily="18" charset="0"/>
              </a:rPr>
              <a:t> использовал на своей яхте «флаг царя Московского» – из трех горизонтальных полос белого,</a:t>
            </a:r>
            <a:r>
              <a:rPr lang="en-US" sz="2400" b="1" i="1" dirty="0" smtClean="0">
                <a:latin typeface="Cambria" pitchFamily="18" charset="0"/>
              </a:rPr>
              <a:t> </a:t>
            </a:r>
            <a:r>
              <a:rPr lang="ru-RU" sz="2400" b="1" i="1" dirty="0" smtClean="0">
                <a:latin typeface="Cambria" pitchFamily="18" charset="0"/>
              </a:rPr>
              <a:t>синего и красного цветов, с золотым двуглавым орлом посередине</a:t>
            </a:r>
            <a:endParaRPr lang="ru-RU" sz="2400" b="1" i="1" dirty="0">
              <a:latin typeface="Cambria" pitchFamily="18" charset="0"/>
            </a:endParaRPr>
          </a:p>
        </p:txBody>
      </p:sp>
      <p:pic>
        <p:nvPicPr>
          <p:cNvPr id="21506" name="Picture 2" descr="http://img0.liveinternet.ru/images/attach/c/0/63/30/63030400_Proekt_flaga_korablya_Oryol_1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14179" y="5445224"/>
            <a:ext cx="31486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1693 г.</a:t>
            </a:r>
            <a:endParaRPr lang="ru-RU" sz="72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latin typeface="Cambria" pitchFamily="18" charset="0"/>
              </a:rPr>
              <a:t>На военном флоте утвердился Андриевский флаг</a:t>
            </a:r>
            <a:endParaRPr lang="ru-RU" sz="40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guardcrew.com/sites/default/files/common_resourses/grebcar/Carskiegrebci/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2779"/>
            <a:ext cx="9144000" cy="5235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60032" y="5445224"/>
            <a:ext cx="31486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1710 г.</a:t>
            </a:r>
            <a:endParaRPr lang="ru-RU" sz="72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err="1" smtClean="0">
                <a:latin typeface="Cambria" pitchFamily="18" charset="0"/>
              </a:rPr>
              <a:t>Триколор</a:t>
            </a:r>
            <a:r>
              <a:rPr lang="ru-RU" b="1" i="1" dirty="0" smtClean="0">
                <a:latin typeface="Cambria" pitchFamily="18" charset="0"/>
              </a:rPr>
              <a:t> стал флагом торгового флота страны</a:t>
            </a:r>
            <a:endParaRPr lang="ru-RU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cdn1.sbnation.com/imported_assets/1787871/200px-Flag_of_Russia.svg_mediu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19120"/>
            <a:ext cx="9144000" cy="53388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92277" y="5373216"/>
            <a:ext cx="29281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1720 </a:t>
            </a:r>
            <a:r>
              <a:rPr lang="ru-RU" sz="4800" b="1" dirty="0" smtClean="0">
                <a:latin typeface="Cambria" pitchFamily="18" charset="0"/>
              </a:rPr>
              <a:t>г.</a:t>
            </a:r>
            <a:endParaRPr lang="ru-RU" sz="48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latin typeface="Cambria" pitchFamily="18" charset="0"/>
              </a:rPr>
              <a:t>Александр </a:t>
            </a:r>
            <a:r>
              <a:rPr lang="en-US" sz="3600" b="1" i="1" dirty="0" smtClean="0">
                <a:latin typeface="Cambria" pitchFamily="18" charset="0"/>
              </a:rPr>
              <a:t>II </a:t>
            </a:r>
            <a:r>
              <a:rPr lang="ru-RU" sz="3600" b="1" i="1" dirty="0" smtClean="0">
                <a:latin typeface="Cambria" pitchFamily="18" charset="0"/>
              </a:rPr>
              <a:t>повелел использовать во время торжеств чёрно-жёлто-белый флаг</a:t>
            </a:r>
            <a:endParaRPr lang="ru-RU" sz="3600" b="1" i="1" dirty="0">
              <a:latin typeface="Cambria" pitchFamily="18" charset="0"/>
            </a:endParaRPr>
          </a:p>
        </p:txBody>
      </p:sp>
      <p:pic>
        <p:nvPicPr>
          <p:cNvPr id="24578" name="Picture 2" descr="http://forum.predkov.net/uploads/profile/photo-7658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33785" y="5445224"/>
            <a:ext cx="4510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Cambria" pitchFamily="18" charset="0"/>
              </a:rPr>
              <a:t>1858 г.</a:t>
            </a:r>
            <a:endParaRPr lang="ru-RU" sz="7200" b="1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1725</Words>
  <Application>Microsoft Office PowerPoint</Application>
  <PresentationFormat>Экран (4:3)</PresentationFormat>
  <Paragraphs>160</Paragraphs>
  <Slides>34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Из истории Государственного          флага России </vt:lpstr>
      <vt:lpstr>Герб и флаг страны отражают историю народа, мечту создателя и достоинство граждан.                                                                                                            М. Монтень  </vt:lpstr>
      <vt:lpstr>Слайд 4</vt:lpstr>
      <vt:lpstr>Бело-сине-красный флаг поднят на первом русском военном корабле «Орел» в царствование Алексея Михайловича (отца Петра I ). Точный рисунок этого флага не известен, приведена одна из версий</vt:lpstr>
      <vt:lpstr>Петр I использовал на своей яхте «флаг царя Московского» – из трех горизонтальных полос белого, синего и красного цветов, с золотым двуглавым орлом посередине</vt:lpstr>
      <vt:lpstr>На военном флоте утвердился Андриевский флаг</vt:lpstr>
      <vt:lpstr>Триколор стал флагом торгового флота страны</vt:lpstr>
      <vt:lpstr>Александр II повелел использовать во время торжеств чёрно-жёлто-белый флаг</vt:lpstr>
      <vt:lpstr>Александр II издал указ, в котором чёрный, оранжевый (золотой)  и белый названы «Государственными цветами России»</vt:lpstr>
      <vt:lpstr>Александр III повелел использовать  в торжественных случаях торговый морской флаг: бело-сине-красный</vt:lpstr>
      <vt:lpstr>Бело-сине-красный флаг официально утвержден как Государственный флаг России накануне коронации Николая II</vt:lpstr>
      <vt:lpstr>Флагом Российской Социалистической Федеративной Советской Республики утверждено красное знамя с надписью «РСФСР»</vt:lpstr>
      <vt:lpstr>Государственным флагом СССР стало красное полотнище со скрещенными серпом  и молотом в левом верхнем углу  и пятиконечной звездой над ними</vt:lpstr>
      <vt:lpstr>1991г.– Чрезвычайная сессия Верховного Совета РСФСР постановила считать официальным символом России дореволюционный триколор</vt:lpstr>
      <vt:lpstr>Государственному флагу, как святыне, отдаются высшие государственные почести. Его достоинство подлежит защите по всему миру, оскорбление флага расценивается как оскорбление чести нации и государства. </vt:lpstr>
      <vt:lpstr>Что означают цвета флага России?</vt:lpstr>
      <vt:lpstr>Официальные документы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Контакты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Russ_flag22</dc:title>
  <cp:lastModifiedBy>Олеся Кулева </cp:lastModifiedBy>
  <cp:revision>95</cp:revision>
  <dcterms:modified xsi:type="dcterms:W3CDTF">2014-08-18T02:12:14Z</dcterms:modified>
</cp:coreProperties>
</file>