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6" r:id="rId8"/>
    <p:sldId id="261" r:id="rId9"/>
    <p:sldId id="263" r:id="rId10"/>
    <p:sldId id="264" r:id="rId11"/>
    <p:sldId id="262" r:id="rId12"/>
    <p:sldId id="268" r:id="rId13"/>
    <p:sldId id="265" r:id="rId14"/>
    <p:sldId id="269" r:id="rId15"/>
    <p:sldId id="267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7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6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7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5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4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7A3E-84C1-4F8E-B602-EABE4A46A18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2552-CBC9-43C8-885F-566CCDE22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l.nsc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171" y="766847"/>
            <a:ext cx="9144000" cy="3176588"/>
          </a:xfrm>
          <a:solidFill>
            <a:schemeClr val="accent4">
              <a:lumMod val="20000"/>
              <a:lumOff val="80000"/>
              <a:alpha val="60000"/>
            </a:schemeClr>
          </a:solidFill>
          <a:effectLst>
            <a:softEdge rad="63500"/>
          </a:effectLst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Light" panose="020B0502040204020203" pitchFamily="34" charset="0"/>
              </a:rPr>
              <a:t>СТАНДАРТЫ В ПОВСЕДНЕВНОЙ ЖИЗНИ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096" y="5833313"/>
            <a:ext cx="9144000" cy="655637"/>
          </a:xfrm>
          <a:solidFill>
            <a:schemeClr val="accent4">
              <a:lumMod val="20000"/>
              <a:lumOff val="80000"/>
              <a:alpha val="71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МЕЖДУНАРОДНОМУ ДНЮ СТАНДАРТОВ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" y="492699"/>
            <a:ext cx="1297494" cy="1862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3056916"/>
            <a:ext cx="1257941" cy="1773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64" y="711562"/>
            <a:ext cx="1043657" cy="709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64" y="5336203"/>
            <a:ext cx="866741" cy="8116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95" y="4173451"/>
            <a:ext cx="977300" cy="7110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947" y="1878926"/>
            <a:ext cx="669548" cy="754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27" y="3090469"/>
            <a:ext cx="735820" cy="6885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4133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414" y="982073"/>
            <a:ext cx="290080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января 2024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3678" y="987406"/>
            <a:ext cx="511640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посадочного материала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562" y="1438637"/>
            <a:ext cx="1055208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семена овса голозерного и устанавливает требования на их сортовые и посевные качества.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698" y="2148940"/>
            <a:ext cx="7431575" cy="4185761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Овес голозерный </a:t>
            </a:r>
            <a:r>
              <a:rPr lang="ru-RU" sz="1400" dirty="0" smtClean="0">
                <a:latin typeface="Book Antiqua" panose="02040602050305030304" pitchFamily="18" charset="0"/>
              </a:rPr>
              <a:t>– растение овса, у которого при обмолоте цветковые пленки отделяются от ядра.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Для посева используют </a:t>
            </a:r>
            <a:r>
              <a:rPr lang="ru-RU" sz="1400" dirty="0">
                <a:latin typeface="Book Antiqua" panose="02040602050305030304" pitchFamily="18" charset="0"/>
              </a:rPr>
              <a:t>семена сортов, внесенные в Государственный реестр селекционных </a:t>
            </a:r>
            <a:r>
              <a:rPr lang="ru-RU" sz="1400" dirty="0" smtClean="0">
                <a:latin typeface="Book Antiqua" panose="02040602050305030304" pitchFamily="18" charset="0"/>
              </a:rPr>
              <a:t>достижений, допущенных к использованию.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Семена, предназначенные для посева, должны быть проверены на сортовые и посевные качества и удостоверены соответствующими документами в установленном порядке.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Нормативные требования на сортовые и посевные качества семян классифицируют по следующим категориям: </a:t>
            </a:r>
            <a:r>
              <a:rPr lang="ru-RU" sz="1200" b="1" dirty="0" smtClean="0">
                <a:latin typeface="Book Antiqua" panose="02040602050305030304" pitchFamily="18" charset="0"/>
              </a:rPr>
              <a:t>оригинальные (ОС), элитные (ЭС), репродукционные для семенных целей (РС), репродукционные для производства товарной продукции (</a:t>
            </a:r>
            <a:r>
              <a:rPr lang="ru-RU" sz="1200" b="1" dirty="0" err="1" smtClean="0">
                <a:latin typeface="Book Antiqua" panose="02040602050305030304" pitchFamily="18" charset="0"/>
              </a:rPr>
              <a:t>РСт</a:t>
            </a:r>
            <a:r>
              <a:rPr lang="ru-RU" sz="1200" b="1" dirty="0" smtClean="0">
                <a:latin typeface="Book Antiqua" panose="02040602050305030304" pitchFamily="18" charset="0"/>
              </a:rPr>
              <a:t>).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Запрещается использовать для посева семена, в которых обнаружены: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с</a:t>
            </a:r>
            <a:r>
              <a:rPr lang="ru-RU" sz="1200" b="1" dirty="0" smtClean="0">
                <a:latin typeface="Book Antiqua" panose="02040602050305030304" pitchFamily="18" charset="0"/>
              </a:rPr>
              <a:t>орняки </a:t>
            </a:r>
            <a:r>
              <a:rPr lang="ru-RU" sz="1200" b="1" dirty="0" smtClean="0">
                <a:latin typeface="Book Antiqua" panose="02040602050305030304" pitchFamily="18" charset="0"/>
              </a:rPr>
              <a:t>(семена, плоды), вредители и возбудители болезней, имеющие карантинное значение для Российской Федерации согласно утвержденному перечню;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ж</a:t>
            </a:r>
            <a:r>
              <a:rPr lang="ru-RU" sz="1200" b="1" dirty="0" smtClean="0">
                <a:latin typeface="Book Antiqua" panose="02040602050305030304" pitchFamily="18" charset="0"/>
              </a:rPr>
              <a:t>ивые </a:t>
            </a:r>
            <a:r>
              <a:rPr lang="ru-RU" sz="1200" b="1" dirty="0" smtClean="0">
                <a:latin typeface="Book Antiqua" panose="02040602050305030304" pitchFamily="18" charset="0"/>
              </a:rPr>
              <a:t>вредители и их личинки, повреждающие семена, за исключением клещей, наличие которых допускается в </a:t>
            </a:r>
            <a:r>
              <a:rPr lang="ru-RU" sz="1200" b="1" dirty="0" err="1" smtClean="0">
                <a:latin typeface="Book Antiqua" panose="02040602050305030304" pitchFamily="18" charset="0"/>
              </a:rPr>
              <a:t>РСт</a:t>
            </a:r>
            <a:r>
              <a:rPr lang="ru-RU" sz="1200" b="1" dirty="0" smtClean="0">
                <a:latin typeface="Book Antiqua" panose="02040602050305030304" pitchFamily="18" charset="0"/>
              </a:rPr>
              <a:t> не более 20 шт./кг;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с</a:t>
            </a:r>
            <a:r>
              <a:rPr lang="ru-RU" sz="1200" b="1" dirty="0" smtClean="0">
                <a:latin typeface="Book Antiqua" panose="02040602050305030304" pitchFamily="18" charset="0"/>
              </a:rPr>
              <a:t>емена </a:t>
            </a:r>
            <a:r>
              <a:rPr lang="ru-RU" sz="1200" b="1" dirty="0" smtClean="0">
                <a:latin typeface="Book Antiqua" panose="02040602050305030304" pitchFamily="18" charset="0"/>
              </a:rPr>
              <a:t>ядовитых растений – гелиотропа волосистоплодного и </a:t>
            </a:r>
            <a:r>
              <a:rPr lang="ru-RU" sz="1200" b="1" dirty="0" err="1" smtClean="0">
                <a:latin typeface="Book Antiqua" panose="02040602050305030304" pitchFamily="18" charset="0"/>
              </a:rPr>
              <a:t>триходесмы</a:t>
            </a:r>
            <a:r>
              <a:rPr lang="ru-RU" sz="1200" b="1" dirty="0" smtClean="0">
                <a:latin typeface="Book Antiqua" panose="02040602050305030304" pitchFamily="18" charset="0"/>
              </a:rPr>
              <a:t> седой.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семенах, высеваемых на кормовые цели, </a:t>
            </a:r>
            <a:r>
              <a:rPr lang="ru-RU" sz="1400" dirty="0" err="1" smtClean="0">
                <a:latin typeface="Book Antiqua" panose="02040602050305030304" pitchFamily="18" charset="0"/>
              </a:rPr>
              <a:t>сидераты</a:t>
            </a:r>
            <a:r>
              <a:rPr lang="ru-RU" sz="1400" dirty="0" smtClean="0">
                <a:latin typeface="Book Antiqua" panose="02040602050305030304" pitchFamily="18" charset="0"/>
              </a:rPr>
              <a:t>, примесь семян культурных растений учитывают в пределах нормы отхода. Для посева на </a:t>
            </a:r>
            <a:r>
              <a:rPr lang="ru-RU" sz="1400" dirty="0" err="1" smtClean="0">
                <a:latin typeface="Book Antiqua" panose="02040602050305030304" pitchFamily="18" charset="0"/>
              </a:rPr>
              <a:t>сидераты</a:t>
            </a:r>
            <a:r>
              <a:rPr lang="ru-RU" sz="1400" dirty="0" smtClean="0">
                <a:latin typeface="Book Antiqua" panose="02040602050305030304" pitchFamily="18" charset="0"/>
              </a:rPr>
              <a:t> допускается использовать семена без учета их сортовой чистоты.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506" y="125400"/>
            <a:ext cx="117541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70794-2023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«СЕМЕНА ОВСА ГОЛОЗЕРНОГО. СОРТОВЫЕ И ПОСЕВНЫЕ КАЧЕСТВА. Технические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78" y="2418266"/>
            <a:ext cx="3463865" cy="3411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7921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225" y="767299"/>
            <a:ext cx="28426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3 февраля 2025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8739" y="757698"/>
            <a:ext cx="52546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автомобильных бензинов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264025"/>
            <a:ext cx="10227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автомобильные бензины и устанавливает характеристики бензинов, используемых в качестве жидкого моторного топлива на транспортных средствах с двигателями внутреннего сгорания с искровым воспламенением.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89615" y="2108639"/>
            <a:ext cx="7730835" cy="4616648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Настоящий стандарт устанавливает следующие марки бензинов: АИ-80, АИ-92, АИ-95, АИ-98 экологических классов К2, К3, К4 и К5.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Буквы АИ – обозначают автомобильный бензин и указывают на исследовательский метод определения октанового числа. Группы знаков 80, 92, 95, 98 – цифровое обозначение октанового </a:t>
            </a:r>
            <a:r>
              <a:rPr lang="ru-RU" sz="1400" dirty="0">
                <a:latin typeface="Book Antiqua" panose="02040602050305030304" pitchFamily="18" charset="0"/>
              </a:rPr>
              <a:t>ч</a:t>
            </a:r>
            <a:r>
              <a:rPr lang="ru-RU" sz="1400" dirty="0" smtClean="0">
                <a:latin typeface="Book Antiqua" panose="02040602050305030304" pitchFamily="18" charset="0"/>
              </a:rPr>
              <a:t>исла бензина, определенного исследовательским методом.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Бензины могут содержать красители (кроме зеленого и голубого цветов) и вещества-метки.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Для улучшения эксплуатационных качеств бензинов допускается применять антиокислительные, антикоррозионные, моющие, многофункциональные и иные присадки и добавки, не причиняющие вред жизни и здоровью граждан, окружающей среде, имуществу физических и юридических лиц, жизни и здоровью животных и растений.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Применение металлосодержащих присадок и добавок (содержащих марганец, свинец и железо) не допускается.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Бензины являются малоопасными продуктами и по степени воздействия на организм относятся к 4-му классу опасности.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При работе с бензинами необходимо соблюдать правила личной гигиены. При попадании бензинов на открытые участки тела необходимо их удалить и обильно промыть кожу теплой мыльной водой; при попадании на слизистую оболочку глаз – обильно промыть глаза теплой водой.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Срок хранения бензинов всех марок – 1 год с даты изготовления.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0532" y="156383"/>
            <a:ext cx="767247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32513-2023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«БЕНЗИН АВТОМОБИЛЬНЫЙ. Технические 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5" y="2942262"/>
            <a:ext cx="3391255" cy="2467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505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226" y="866923"/>
            <a:ext cx="28426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3 февраля 2025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3893" y="847043"/>
            <a:ext cx="819282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b="1" smtClean="0"/>
              <a:t>: </a:t>
            </a:r>
            <a:r>
              <a:rPr lang="ru-RU" sz="1300"/>
              <a:t>повышение уровня безопасности жизни и здоровья граждан, имущества физических и юридических лиц.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264025"/>
            <a:ext cx="10227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/>
              <a:t>устанавливает общие требования безопасности при эксплуатации в течение назначенного срока службы в соответствии с требованиями Технического регламента</a:t>
            </a:r>
            <a:r>
              <a:rPr lang="ru-RU" sz="1400" dirty="0" smtClean="0"/>
              <a:t>. Требования к организации эксплуатации лифтов относятся ко всем типам лифтов, используемым на территории Российской Федерации, на которые распространяется действие Технического регламента.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819" y="2112355"/>
            <a:ext cx="8977744" cy="4616648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Организация безопасной эксплуатации лифта обеспечивается владельцем лифта.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Работы по техническому обслуживанию и ремонту лифтов и систем диспетчерского контроля должны выполняться привлекаемыми специализированными организациями, выполняющими указанный вид работ.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Техническое обслуживание лифтов содержит регламентированные в руководстве (инструкции) по эксплуатации изготовителя операции для поддержания работоспособности или исправности лифта в течение его срока службы.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техническое обслуживание входит контроль технического состояния лифтового оборудования во всех эксплуатационных режимах, очистка, смазка, крепление болтовых и шарнирных соединений, замена некоторых составных частей лифта, регулировка и другие операции, регламентированные изготовителем. Периодичность работ по техническому обслуживанию также устанавливается изготовителем.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Аварийно-техническое обслуживание лифта должно осуществляться круглосуточно. Срок устранения неисправностей оборудования лифтов, </a:t>
            </a:r>
            <a:r>
              <a:rPr lang="ru-RU" sz="1400" dirty="0" err="1" smtClean="0">
                <a:latin typeface="Book Antiqua" panose="02040602050305030304" pitchFamily="18" charset="0"/>
              </a:rPr>
              <a:t>эксплуатирующихся</a:t>
            </a:r>
            <a:r>
              <a:rPr lang="ru-RU" sz="1400" dirty="0" smtClean="0">
                <a:latin typeface="Book Antiqua" panose="02040602050305030304" pitchFamily="18" charset="0"/>
              </a:rPr>
              <a:t> в многоквартирном доме, не должен превышать 24 ч.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Неплановый (аварийный) ремонт выполняют с целью устранения последствий отказов в период между плановыми ремонтами, а также для восстановления работоспособности лифта, вышедшего из строя в результате происшествий (затопления, пожара, чрезвычайных ситуаций или </a:t>
            </a:r>
            <a:r>
              <a:rPr lang="ru-RU" sz="1400" dirty="0" err="1" smtClean="0">
                <a:latin typeface="Book Antiqua" panose="02040602050305030304" pitchFamily="18" charset="0"/>
              </a:rPr>
              <a:t>вандальных</a:t>
            </a:r>
            <a:r>
              <a:rPr lang="ru-RU" sz="1400" dirty="0" smtClean="0">
                <a:latin typeface="Book Antiqua" panose="02040602050305030304" pitchFamily="18" charset="0"/>
              </a:rPr>
              <a:t> действий). Неплановый ремонт в состав системы планово-предупредительных ремонтов не входит.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При капитальном ремонте лифтов производят ремонт или замену узлов, элементов узлов, механизмов и оборудования, выработавших свой ресурс или близких к этому.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8195" y="178391"/>
            <a:ext cx="935181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55964-2022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«ЛИФТЫ. Общие требования безопасности при эксплуатации»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36" y="3222516"/>
            <a:ext cx="2785022" cy="2101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966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415" y="920727"/>
            <a:ext cx="290080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января 2024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5242" y="920727"/>
            <a:ext cx="570431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безопасности обращения с ртутьсодержащими отходами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562" y="1326713"/>
            <a:ext cx="1055208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все твердые и </a:t>
            </a:r>
            <a:r>
              <a:rPr lang="ru-RU" sz="1400" dirty="0" err="1" smtClean="0"/>
              <a:t>шламообразные</a:t>
            </a:r>
            <a:r>
              <a:rPr lang="ru-RU" sz="1400" dirty="0" smtClean="0"/>
              <a:t> ртутьсодержащие отходы (РСО) производства и потребления, включая бракованную продукцию, а также продукцию с истекшими сроками эксплуатации, в том числе </a:t>
            </a:r>
            <a:r>
              <a:rPr lang="ru-RU" sz="1400" dirty="0" smtClean="0"/>
              <a:t>люминесцентные </a:t>
            </a:r>
            <a:r>
              <a:rPr lang="ru-RU" sz="1400" dirty="0" smtClean="0"/>
              <a:t>и ртутные лампы, ртутно-окисные элементы. Не распространяется на радиоактивные или биологические отходы.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2866" y="2431573"/>
            <a:ext cx="7730836" cy="4124206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РСО образуются во многих сферах деятельности человека – как на предприятиях, так и в бытовом секторе, поэтому существует много разновидностей РСО: </a:t>
            </a:r>
            <a:r>
              <a:rPr lang="ru-RU" sz="1200" b="1" dirty="0" smtClean="0">
                <a:latin typeface="Book Antiqua" panose="02040602050305030304" pitchFamily="18" charset="0"/>
              </a:rPr>
              <a:t>ртутные лампы всех видов; ртутьсодержащие приборы и устройства; бой ртутных ламп и ртутных термометров; отработанные гальванические элементы; загрязненные ртутью грунты, материалы и предметы; отходы производства винилхлорида (отработанный катализатор); ртутьсодержащие графит-отходы, активированный уголь и др.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Способы переработки РСО классифицируют по нескольким признакам: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по </a:t>
            </a:r>
            <a:r>
              <a:rPr lang="ru-RU" sz="1200" b="1" dirty="0" smtClean="0">
                <a:latin typeface="Book Antiqua" panose="02040602050305030304" pitchFamily="18" charset="0"/>
              </a:rPr>
              <a:t>характеру выделения ртути;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в</a:t>
            </a:r>
            <a:r>
              <a:rPr lang="ru-RU" sz="1200" b="1" dirty="0" smtClean="0">
                <a:latin typeface="Book Antiqua" panose="02040602050305030304" pitchFamily="18" charset="0"/>
              </a:rPr>
              <a:t>иду перерабатываемых отходов;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т</a:t>
            </a:r>
            <a:r>
              <a:rPr lang="ru-RU" sz="1200" b="1" dirty="0" smtClean="0">
                <a:latin typeface="Book Antiqua" panose="02040602050305030304" pitchFamily="18" charset="0"/>
              </a:rPr>
              <a:t>ипу получаемых в результате переработки материалов.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По характеру выделения ртути способы переработки РСО подразделяют следующим образом: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технологии, основанные на термических методах </a:t>
            </a:r>
            <a:r>
              <a:rPr lang="ru-RU" sz="1200" b="1" i="1" dirty="0" smtClean="0">
                <a:latin typeface="Book Antiqua" panose="02040602050305030304" pitchFamily="18" charset="0"/>
              </a:rPr>
              <a:t>(высокотемпературный обжиг; термообработка в шнековой трубчатой печи; </a:t>
            </a:r>
            <a:r>
              <a:rPr lang="ru-RU" sz="1200" b="1" i="1" dirty="0" err="1" smtClean="0">
                <a:latin typeface="Book Antiqua" panose="02040602050305030304" pitchFamily="18" charset="0"/>
              </a:rPr>
              <a:t>термовакуумные</a:t>
            </a:r>
            <a:r>
              <a:rPr lang="ru-RU" sz="1200" b="1" i="1" dirty="0" smtClean="0">
                <a:latin typeface="Book Antiqua" panose="02040602050305030304" pitchFamily="18" charset="0"/>
              </a:rPr>
              <a:t> технологии);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т</a:t>
            </a:r>
            <a:r>
              <a:rPr lang="ru-RU" sz="1200" b="1" dirty="0" smtClean="0">
                <a:latin typeface="Book Antiqua" panose="02040602050305030304" pitchFamily="18" charset="0"/>
              </a:rPr>
              <a:t>ехнологии, основанные на химических методах </a:t>
            </a:r>
            <a:r>
              <a:rPr lang="ru-RU" sz="1200" b="1" i="1" dirty="0" smtClean="0">
                <a:latin typeface="Book Antiqua" panose="02040602050305030304" pitchFamily="18" charset="0"/>
              </a:rPr>
              <a:t>(метод мокрой химической </a:t>
            </a:r>
            <a:r>
              <a:rPr lang="ru-RU" sz="1200" b="1" i="1" dirty="0" err="1" smtClean="0">
                <a:latin typeface="Book Antiqua" panose="02040602050305030304" pitchFamily="18" charset="0"/>
              </a:rPr>
              <a:t>демеркуризации</a:t>
            </a:r>
            <a:r>
              <a:rPr lang="ru-RU" sz="1200" b="1" i="1" dirty="0" smtClean="0">
                <a:latin typeface="Book Antiqua" panose="02040602050305030304" pitchFamily="18" charset="0"/>
              </a:rPr>
              <a:t> (гидрометаллургический метод); термохимическая технология периодического действия);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т</a:t>
            </a:r>
            <a:r>
              <a:rPr lang="ru-RU" sz="1200" b="1" dirty="0" smtClean="0">
                <a:latin typeface="Book Antiqua" panose="02040602050305030304" pitchFamily="18" charset="0"/>
              </a:rPr>
              <a:t>ехнологии, основанные на физико-химических методах </a:t>
            </a:r>
            <a:r>
              <a:rPr lang="ru-RU" sz="1200" b="1" i="1" dirty="0" smtClean="0">
                <a:latin typeface="Book Antiqua" panose="02040602050305030304" pitchFamily="18" charset="0"/>
              </a:rPr>
              <a:t>(технология обезвреживания и утилизации РСО с разделением их на компоненты);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о</a:t>
            </a:r>
            <a:r>
              <a:rPr lang="ru-RU" sz="1200" b="1" dirty="0" smtClean="0">
                <a:latin typeface="Book Antiqua" panose="02040602050305030304" pitchFamily="18" charset="0"/>
              </a:rPr>
              <a:t>сновным направлением переработки вышедшего из употребления оборудования, содержащего ртуть, является его утилизация, направленная на получение вторичного сырья (вторичной ртути, вторичных материалов и т. п.) для последующего использования.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506" y="125400"/>
            <a:ext cx="117541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52105-2023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«РЕСУРСОСБЕРЕЖЕНИЕ. ОБРАЩЕНИЕ С ОТХОДАМИ. Классификация и методы переработки ртутьсодержащих отходов»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2441441"/>
            <a:ext cx="3271439" cy="26342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6" y="4134640"/>
            <a:ext cx="3085112" cy="188214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16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16" y="818484"/>
            <a:ext cx="260985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июля 2022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4654" y="718458"/>
            <a:ext cx="856555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повышение качества проведения ярмарок и расширение области сбыта продукции отечественных, локальных производителей.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562" y="1326713"/>
            <a:ext cx="1055208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при организации ярмарочных мероприятий органами власти различных уровней, организациями различных организационно-правовых форм, </a:t>
            </a:r>
            <a:r>
              <a:rPr lang="ru-RU" sz="1400" dirty="0" err="1" smtClean="0"/>
              <a:t>самозанятыми</a:t>
            </a:r>
            <a:r>
              <a:rPr lang="ru-RU" sz="1400" dirty="0" smtClean="0"/>
              <a:t> гражданами, индивидуальными предпринимателями, в том числе сельскохозяйственными кооперативами, крестьянскими (фермерскими) хозяйствами.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758" y="2275363"/>
            <a:ext cx="7092604" cy="4278094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Ярмарочная деятельность представляет собой самостоятельный вид экономики, формирующий имидж страны, региона, муниципального образования, продвигающий отечественные, региональные, местные товары (работы, услуги).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Ярмарочные мероприятия классифицируются следующим образом: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о территориальному признаку: </a:t>
            </a:r>
            <a:r>
              <a:rPr lang="ru-RU" sz="1200" b="1" i="1" dirty="0" smtClean="0">
                <a:latin typeface="Book Antiqua" panose="02040602050305030304" pitchFamily="18" charset="0"/>
              </a:rPr>
              <a:t>международная ярмарка, ярмарка с международным участием, национальная, межрегиональная, региональная, муниципальная, придорожная ярмарки</a:t>
            </a:r>
            <a:r>
              <a:rPr lang="ru-RU" sz="1200" b="1" dirty="0" smtClean="0">
                <a:latin typeface="Book Antiqua" panose="0204060205030503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  по отраслевому (типовому, тематическому) признаку: </a:t>
            </a:r>
            <a:r>
              <a:rPr lang="ru-RU" sz="1200" b="1" i="1" dirty="0" smtClean="0">
                <a:latin typeface="Book Antiqua" panose="02040602050305030304" pitchFamily="18" charset="0"/>
              </a:rPr>
              <a:t>специализированная, специализированная сельскохозяйственная, специализированная продовольственная, специализированная промышленная, универсальная, садовая, тематическая, праздничная ярмарки и ярмарка народных промыслов;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  по продолжительности: </a:t>
            </a:r>
            <a:r>
              <a:rPr lang="ru-RU" sz="1200" b="1" i="1" dirty="0" smtClean="0">
                <a:latin typeface="Book Antiqua" panose="02040602050305030304" pitchFamily="18" charset="0"/>
              </a:rPr>
              <a:t>постоянно действующая регулярная, сезонная ярмарки и ярмарка выходного дня</a:t>
            </a:r>
            <a:r>
              <a:rPr lang="ru-RU" sz="1400" b="1" i="1" dirty="0" smtClean="0">
                <a:latin typeface="Book Antiqua" panose="02040602050305030304" pitchFamily="18" charset="0"/>
              </a:rPr>
              <a:t>. 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Ярмарка должна быть организована с учетом требований, определенных законами и нормативными правовыми актами. К таким требованиям относятся: </a:t>
            </a:r>
            <a:r>
              <a:rPr lang="ru-RU" sz="1200" b="1" dirty="0" smtClean="0">
                <a:latin typeface="Book Antiqua" panose="02040602050305030304" pitchFamily="18" charset="0"/>
              </a:rPr>
              <a:t>требования к ярмарочной площадке, доступности, к оформлению и обеспеченности ярмарки, к информационному обеспечению, к организации продажи товаров (выполнению работ, оказанию услуг).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Организатор и/или оператор ярмарки гарантирует соблюдение условий пожарной безопасности, требований санитарно-эпидемиологических норм.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6291" y="153562"/>
            <a:ext cx="953469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70135-2022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«ДЕЯТЕЛЬНОСТЬ ЯРМАРОЧНАЯ. Общие технические требования»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72" y="2838418"/>
            <a:ext cx="3352270" cy="3139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187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461" y="1681208"/>
            <a:ext cx="9553576" cy="1269117"/>
          </a:xfrm>
          <a:prstGeom prst="rect">
            <a:avLst/>
          </a:prstGeom>
          <a:noFill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</a:t>
            </a:r>
            <a:endParaRPr lang="en-US" sz="60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5325160"/>
            <a:ext cx="109156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Более подробно ознакомиться с документами, представленными на выставке вы можете в нашем читальном зале № 7.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Так же, сотрудники зала могут сделать подборку стандартов по интересующей вас теме.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Тел. +7 383 373 16 54, 373 06 41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E-MAIL: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fil@spsl.nsc.ru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0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6" y="2636133"/>
            <a:ext cx="11620500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43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Фонд читального зала № 7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патентной и нормативно-технической информации ГПНТБ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 РАН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253" y="1117207"/>
            <a:ext cx="7614458" cy="4493538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ГПНТБ СО РАН</a:t>
            </a:r>
            <a:endParaRPr lang="en-US" sz="3600" b="1" dirty="0">
              <a:ln w="95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Отдел поддержки технологий и инноваций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Составитель: </a:t>
            </a: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Филь Юлия Владимировна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© ГПНТБ СО РАН, 2024 г.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ОПТИ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endParaRPr lang="ru-RU" b="1" dirty="0"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  <a:hlinkClick r:id="rId3"/>
              </a:rPr>
              <a:t>http://www.spsl.nsc.ru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г. Новосибирск, ул. Восход, 15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Тел. +7 383 373 16 54, 373 06 41 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E-MAIL: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fil@spsl.nsc.ru</a:t>
            </a:r>
            <a:endParaRPr lang="ru-RU" sz="7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25" y="293454"/>
            <a:ext cx="11525250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Стандарт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– это документ</a:t>
            </a:r>
            <a:r>
              <a:rPr lang="ru-RU" dirty="0">
                <a:latin typeface="Book Antiqua" panose="02040602050305030304" pitchFamily="18" charset="0"/>
              </a:rPr>
              <a:t>, в котором в целях добровольного многократного использования устанавливаются характеристики продукции, правила осуществления и характеристики процессов производства, эксплуатации, хранения, перевозки, реализации и утилизации, выполнения работ или оказания </a:t>
            </a:r>
            <a:r>
              <a:rPr lang="ru-RU" dirty="0" smtClean="0">
                <a:latin typeface="Book Antiqua" panose="02040602050305030304" pitchFamily="18" charset="0"/>
              </a:rPr>
              <a:t>услуг. 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1687" y="1953310"/>
            <a:ext cx="8296275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Book Antiqua" panose="02040602050305030304" pitchFamily="18" charset="0"/>
              </a:rPr>
              <a:t>Данная выставка, посвященная Всемирному дню стандартов, открывает цикл выставок, рассказывающих о стандартах, с которыми мы все сталкиваемся в повседневной </a:t>
            </a:r>
            <a:r>
              <a:rPr lang="ru-RU" dirty="0">
                <a:latin typeface="Book Antiqua" panose="02040602050305030304" pitchFamily="18" charset="0"/>
              </a:rPr>
              <a:t>жизни. С момента </a:t>
            </a:r>
            <a:r>
              <a:rPr lang="ru-RU" dirty="0" smtClean="0">
                <a:latin typeface="Book Antiqua" panose="02040602050305030304" pitchFamily="18" charset="0"/>
              </a:rPr>
              <a:t>пробуждения и </a:t>
            </a:r>
            <a:r>
              <a:rPr lang="ru-RU" dirty="0">
                <a:latin typeface="Book Antiqua" panose="02040602050305030304" pitchFamily="18" charset="0"/>
              </a:rPr>
              <a:t>в течение всего дня, стандарты в той или иной форме </a:t>
            </a:r>
            <a:r>
              <a:rPr lang="ru-RU" dirty="0" smtClean="0">
                <a:latin typeface="Book Antiqua" panose="02040602050305030304" pitchFamily="18" charset="0"/>
              </a:rPr>
              <a:t>обеспечивают нам привычное качество жизни, </a:t>
            </a:r>
            <a:r>
              <a:rPr lang="ru-RU" dirty="0">
                <a:latin typeface="Book Antiqua" panose="02040602050305030304" pitchFamily="18" charset="0"/>
              </a:rPr>
              <a:t>делая </a:t>
            </a:r>
            <a:r>
              <a:rPr lang="ru-RU" dirty="0" smtClean="0">
                <a:latin typeface="Book Antiqua" panose="02040602050305030304" pitchFamily="18" charset="0"/>
              </a:rPr>
              <a:t>наш день </a:t>
            </a:r>
            <a:r>
              <a:rPr lang="ru-RU" dirty="0">
                <a:latin typeface="Book Antiqua" panose="02040602050305030304" pitchFamily="18" charset="0"/>
              </a:rPr>
              <a:t>проще, комфортнее, безопаснее и удобнее.</a:t>
            </a:r>
            <a:endParaRPr lang="ru-RU" dirty="0" smtClean="0">
              <a:latin typeface="Book Antiqua" panose="02040602050305030304" pitchFamily="18" charset="0"/>
            </a:endParaRPr>
          </a:p>
          <a:p>
            <a:pPr indent="457200" algn="just"/>
            <a:r>
              <a:rPr lang="ru-RU" dirty="0">
                <a:latin typeface="Book Antiqua" panose="02040602050305030304" pitchFamily="18" charset="0"/>
              </a:rPr>
              <a:t>П</a:t>
            </a:r>
            <a:r>
              <a:rPr lang="ru-RU" dirty="0" smtClean="0">
                <a:latin typeface="Book Antiqua" panose="02040602050305030304" pitchFamily="18" charset="0"/>
              </a:rPr>
              <a:t>рименение стандартов является добровольным. Но, если уж производитель заявил, что его продукция произведена в соответствии со стандартом, при этом нарушив его требования, то неминуемо </a:t>
            </a:r>
            <a:r>
              <a:rPr lang="ru-RU" dirty="0">
                <a:latin typeface="Book Antiqua" panose="02040602050305030304" pitchFamily="18" charset="0"/>
              </a:rPr>
              <a:t>наступает ответственность за обман потребителя. </a:t>
            </a:r>
            <a:r>
              <a:rPr lang="ru-RU" dirty="0" smtClean="0">
                <a:latin typeface="Book Antiqua" panose="02040602050305030304" pitchFamily="18" charset="0"/>
              </a:rPr>
              <a:t>Поэтому, потребителю необходимо знать требования того или иного стандарта, чтобы иметь представление о качестве продукции или услуги.</a:t>
            </a:r>
          </a:p>
          <a:p>
            <a:pPr indent="457200" algn="just"/>
            <a:r>
              <a:rPr lang="ru-RU" dirty="0" smtClean="0">
                <a:latin typeface="Book Antiqua" panose="02040602050305030304" pitchFamily="18" charset="0"/>
              </a:rPr>
              <a:t>На выставке представлены государственные стандарты (ГОСТы), касающиеся товаров народного потребления, выполнения работ, оказания услуг, поступившие в наш фонд за последний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607" y="200287"/>
            <a:ext cx="10735733" cy="622863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2077-2023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«ХЛЕБ ИЗ РЖАНОЙ ХЛЕБОПЕКАРНОЙ МУКИ И СМЕСИ РЖАНОЙ И ПШЕНИЧНОЙ ХЛЕБОПЕКАРНОЙ МУКИ. Технические 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168" y="940515"/>
            <a:ext cx="274286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августа 2024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9799" y="964865"/>
            <a:ext cx="406207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качества и безопасности хлеба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3138" y="1414357"/>
            <a:ext cx="996877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хлеб, вырабатываемый из ржаной хлебопекарной  обойной, обдирной, сеяной муки или из смеси различных сортов ржаной и пшеничной хлебопекарной муки, предназначенный для непосредственного употребления в пищу, а также как сырье для производства панировочных сухарей, сухарей, гренок и т. д.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9861" y="2410041"/>
            <a:ext cx="7946968" cy="4001095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Хлеб из ржаной хлебопекарной муки и смеси ржаной и пшеничной хлебопекарной муки подразделяют на хлеб: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ржаной – содержание ржаной хлебопекарной муки не менее 80%, без содержания пшеничной хлебопекарной муки;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р</a:t>
            </a:r>
            <a:r>
              <a:rPr lang="ru-RU" sz="1200" b="1" dirty="0" smtClean="0">
                <a:latin typeface="Book Antiqua" panose="02040602050305030304" pitchFamily="18" charset="0"/>
              </a:rPr>
              <a:t>жано-пшеничный </a:t>
            </a:r>
            <a:r>
              <a:rPr lang="ru-RU" sz="1200" b="1" dirty="0">
                <a:latin typeface="Book Antiqua" panose="02040602050305030304" pitchFamily="18" charset="0"/>
              </a:rPr>
              <a:t>- содержание ржаной хлебопекарной муки </a:t>
            </a:r>
            <a:r>
              <a:rPr lang="ru-RU" sz="1200" b="1" dirty="0" smtClean="0">
                <a:latin typeface="Book Antiqua" panose="02040602050305030304" pitchFamily="18" charset="0"/>
              </a:rPr>
              <a:t>в смеси 50% и более;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пшенично-ржаной </a:t>
            </a:r>
            <a:r>
              <a:rPr lang="ru-RU" sz="1200" b="1" dirty="0">
                <a:latin typeface="Book Antiqua" panose="02040602050305030304" pitchFamily="18" charset="0"/>
              </a:rPr>
              <a:t>- содержание ржаной хлебопекарной муки в смеси 50</a:t>
            </a:r>
            <a:r>
              <a:rPr lang="ru-RU" sz="1200" b="1" dirty="0" smtClean="0">
                <a:latin typeface="Book Antiqua" panose="02040602050305030304" pitchFamily="18" charset="0"/>
              </a:rPr>
              <a:t>%.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По способу выпечки хлеб вырабатывают 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Book Antiqua" panose="02040602050305030304" pitchFamily="18" charset="0"/>
              </a:rPr>
              <a:t>подовым;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ф</a:t>
            </a:r>
            <a:r>
              <a:rPr lang="ru-RU" sz="1200" b="1" dirty="0" smtClean="0">
                <a:latin typeface="Book Antiqua" panose="02040602050305030304" pitchFamily="18" charset="0"/>
              </a:rPr>
              <a:t>ормовым.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Хлеб должен быть изготовлен по технологическим инструкциям и рецептурам в соответствии с приложением А данного стандарта.</a:t>
            </a:r>
          </a:p>
          <a:p>
            <a:pPr indent="457200" algn="just"/>
            <a:r>
              <a:rPr lang="ru-RU" sz="1400" dirty="0">
                <a:latin typeface="Book Antiqua" panose="02040602050305030304" pitchFamily="18" charset="0"/>
              </a:rPr>
              <a:t>Хлеб из ржаной хлебопекарной муки и смеси ржаной и пшеничной хлебопекарной </a:t>
            </a:r>
            <a:r>
              <a:rPr lang="ru-RU" sz="1400" dirty="0" smtClean="0">
                <a:latin typeface="Book Antiqua" panose="02040602050305030304" pitchFamily="18" charset="0"/>
              </a:rPr>
              <a:t>муки вырабатывают не упакованным и упакованным в потребительскую упаковку.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хлебе не допускаются посторонние включения, хруст от минеральной примеси, признаки болезней и плесени.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Рекомендуемый срок годности хлеба при температуре хранения не ниже плюс 6 </a:t>
            </a:r>
            <a:r>
              <a:rPr lang="ru-RU" sz="1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⁰С и не выше плюс 28 ⁰С и относительной влажности воздуха не более 85%: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е упакованного в потребительскую упаковку – от 24ч до 48 ч;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у</a:t>
            </a:r>
            <a:r>
              <a:rPr lang="ru-RU" sz="1200" b="1" dirty="0" smtClean="0">
                <a:latin typeface="Book Antiqua" panose="02040602050305030304" pitchFamily="18" charset="0"/>
              </a:rPr>
              <a:t>пакованного </a:t>
            </a:r>
            <a:r>
              <a:rPr lang="ru-RU" sz="1200" b="1" dirty="0">
                <a:latin typeface="Book Antiqua" panose="02040602050305030304" pitchFamily="18" charset="0"/>
              </a:rPr>
              <a:t>в потребительскую упаковку </a:t>
            </a:r>
            <a:r>
              <a:rPr lang="ru-RU" sz="1200" b="1" dirty="0" smtClean="0">
                <a:latin typeface="Book Antiqua" panose="02040602050305030304" pitchFamily="18" charset="0"/>
              </a:rPr>
              <a:t> - от 3 </a:t>
            </a:r>
            <a:r>
              <a:rPr lang="ru-RU" sz="1200" b="1" dirty="0" err="1" smtClean="0">
                <a:latin typeface="Book Antiqua" panose="02040602050305030304" pitchFamily="18" charset="0"/>
              </a:rPr>
              <a:t>сут</a:t>
            </a:r>
            <a:r>
              <a:rPr lang="ru-RU" sz="1200" b="1" dirty="0" smtClean="0">
                <a:latin typeface="Book Antiqua" panose="02040602050305030304" pitchFamily="18" charset="0"/>
              </a:rPr>
              <a:t> до 5 </a:t>
            </a:r>
            <a:r>
              <a:rPr lang="ru-RU" sz="1200" b="1" dirty="0" err="1" smtClean="0">
                <a:latin typeface="Book Antiqua" panose="02040602050305030304" pitchFamily="18" charset="0"/>
              </a:rPr>
              <a:t>сут</a:t>
            </a:r>
            <a:r>
              <a:rPr lang="ru-RU" sz="1200" b="1" dirty="0" smtClean="0">
                <a:latin typeface="Book Antiqua" panose="02040602050305030304" pitchFamily="18" charset="0"/>
              </a:rPr>
              <a:t>.</a:t>
            </a:r>
            <a:endParaRPr lang="ru-RU" sz="1200" b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" y="3023694"/>
            <a:ext cx="3800072" cy="2585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5360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8910" y="210309"/>
            <a:ext cx="6541778" cy="414855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24901-2023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«ПЕЧЕНЬЕ. Общие технические 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539" y="964866"/>
            <a:ext cx="539462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января 2025 г. с правом досрочного применения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9799" y="964865"/>
            <a:ext cx="598401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качества и безопасности мучных кондитерских изделий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393230"/>
            <a:ext cx="10227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печенье, в том числе обогащенное, представляющее собой мучное кондитерское изделие, предназначенное для реализации и (или) промышленной переработки. Не распространяется на сдобное печенье типа пирожных, специализированную пищевую продукцию, предназначенную для питания детей раннего возраста от нуля до трех лет.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990" y="2343538"/>
            <a:ext cx="7946968" cy="4401205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latin typeface="Book Antiqua" panose="02040602050305030304" pitchFamily="18" charset="0"/>
              </a:rPr>
              <a:t>Печенье</a:t>
            </a:r>
            <a:r>
              <a:rPr lang="ru-RU" sz="1400" dirty="0" smtClean="0">
                <a:latin typeface="Book Antiqua" panose="02040602050305030304" pitchFamily="18" charset="0"/>
              </a:rPr>
              <a:t> - </a:t>
            </a:r>
            <a:r>
              <a:rPr lang="ru-RU" sz="1400" dirty="0">
                <a:latin typeface="Book Antiqua" panose="02040602050305030304" pitchFamily="18" charset="0"/>
              </a:rPr>
              <a:t>м</a:t>
            </a:r>
            <a:r>
              <a:rPr lang="ru-RU" sz="1400" dirty="0" smtClean="0">
                <a:latin typeface="Book Antiqua" panose="02040602050305030304" pitchFamily="18" charset="0"/>
              </a:rPr>
              <a:t>учное кондитерское изделие с массовой долей влаги не более 16%.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Печенье подразделяют на следующие виды: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с</a:t>
            </a:r>
            <a:r>
              <a:rPr lang="ru-RU" sz="1200" b="1" dirty="0" smtClean="0">
                <a:latin typeface="Book Antiqua" panose="02040602050305030304" pitchFamily="18" charset="0"/>
              </a:rPr>
              <a:t>ахарное печенье;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с</a:t>
            </a:r>
            <a:r>
              <a:rPr lang="ru-RU" sz="1200" b="1" dirty="0" smtClean="0">
                <a:latin typeface="Book Antiqua" panose="02040602050305030304" pitchFamily="18" charset="0"/>
              </a:rPr>
              <a:t>добное печенье;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о</a:t>
            </a:r>
            <a:r>
              <a:rPr lang="ru-RU" sz="1200" b="1" dirty="0" smtClean="0">
                <a:latin typeface="Book Antiqua" panose="02040602050305030304" pitchFamily="18" charset="0"/>
              </a:rPr>
              <a:t>всяное печенье;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з</a:t>
            </a:r>
            <a:r>
              <a:rPr lang="ru-RU" sz="1200" b="1" dirty="0" smtClean="0">
                <a:latin typeface="Book Antiqua" panose="02040602050305030304" pitchFamily="18" charset="0"/>
              </a:rPr>
              <a:t>атяжное печенье.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Печенье может быть изготовлено глазированным (полностью или частично покрытое шоколадом или глазурью), с добавлениями, с начинкой, с отделкой поверхности (посыпка, декор, глянец, помада и др.), переслоенным отделочными полуфабрикатами (в том числе, печенье переслоенное начинкой типа «сэндвич» – два или более печений, соединенных между собой слоем начинки) или в их комбинациях.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Конкретное наименование печенья, включая придуманное наименование, характеристики органолептических и значения физико-химических показателей, расход компонентов (пищевых ингредиентов), пищевая ценность, срок годности для каждого наименования печенья должны быть указаны в рецептуре и (или) в других документах изготовителя.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наименовании печенья допускается не указывать вид печенья.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Рекомендуемые сроки годности хранения с даты изготовления при температуре от 5 </a:t>
            </a:r>
            <a:r>
              <a:rPr lang="ru-RU" sz="1400" dirty="0">
                <a:latin typeface="Book Antiqua" panose="02040602050305030304" pitchFamily="18" charset="0"/>
              </a:rPr>
              <a:t>⁰С и </a:t>
            </a:r>
            <a:r>
              <a:rPr lang="ru-RU" sz="1400" dirty="0" smtClean="0">
                <a:latin typeface="Book Antiqua" panose="02040602050305030304" pitchFamily="18" charset="0"/>
              </a:rPr>
              <a:t>до 23 </a:t>
            </a:r>
            <a:r>
              <a:rPr lang="ru-RU" sz="1400" dirty="0">
                <a:latin typeface="Book Antiqua" panose="02040602050305030304" pitchFamily="18" charset="0"/>
              </a:rPr>
              <a:t>⁰С и относительной влажности воздуха не более </a:t>
            </a:r>
            <a:r>
              <a:rPr lang="ru-RU" sz="1400" dirty="0" smtClean="0">
                <a:latin typeface="Book Antiqua" panose="02040602050305030304" pitchFamily="18" charset="0"/>
              </a:rPr>
              <a:t>75% составляют от 4 до 10 месяцев, в зависимости от вида печенья и потребительской упаковки.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2" y="3025855"/>
            <a:ext cx="3422363" cy="256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855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9191" y="235859"/>
            <a:ext cx="7770034" cy="421458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52054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«МОЛОКО КОРОВЬЕ СЫРОЕ.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ехнические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05" y="786626"/>
            <a:ext cx="539462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января 2025 г. с правом досрочного применения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3678" y="793691"/>
            <a:ext cx="559589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</a:t>
            </a:r>
            <a:r>
              <a:rPr lang="ru-RU" sz="1300" dirty="0" smtClean="0"/>
              <a:t>молока и молочных продуктов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8686" y="1223712"/>
            <a:ext cx="102278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</a:t>
            </a:r>
            <a:r>
              <a:rPr lang="ru-RU" sz="1400" dirty="0" smtClean="0"/>
              <a:t>коровье сырое молоко, производимое внутри страны и ввозимое на территорию РФ, предназначенное для дальнейшей переработки, в том числе для получения продуктов детского и диетического питания.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1869176"/>
            <a:ext cx="8743419" cy="4801314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Молоко должно быть получено от здоровых продуктивных животных на территории, благополучной в отношении инфекционных и других общих для человека и животных заболеваний.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Не допускается использовать в пищу молоко, полученное в течение первых 7 дней после отела животных и в течение 5 дней до дня их запуска (перед отелом) и/или от больных животных и находящихся на карантине.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Молоко в зависимости от физико-химических и микробиологических показателей подразделяют на сорта: </a:t>
            </a:r>
            <a:r>
              <a:rPr lang="ru-RU" sz="1200" b="1" dirty="0" smtClean="0">
                <a:latin typeface="Book Antiqua" panose="02040602050305030304" pitchFamily="18" charset="0"/>
              </a:rPr>
              <a:t>высший, первый и второй.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Жировая фаза молока должна содержать только молочный жир.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Содержание в молоке потенциально опасных веществ</a:t>
            </a:r>
            <a:r>
              <a:rPr lang="ru-RU" sz="1200" b="1" dirty="0" smtClean="0">
                <a:latin typeface="Book Antiqua" panose="02040602050305030304" pitchFamily="18" charset="0"/>
              </a:rPr>
              <a:t>: токсичных элементов, </a:t>
            </a:r>
            <a:r>
              <a:rPr lang="ru-RU" sz="1200" b="1" dirty="0" err="1" smtClean="0">
                <a:latin typeface="Book Antiqua" panose="02040602050305030304" pitchFamily="18" charset="0"/>
              </a:rPr>
              <a:t>микотоксинов</a:t>
            </a:r>
            <a:r>
              <a:rPr lang="ru-RU" sz="1200" b="1" dirty="0" smtClean="0">
                <a:latin typeface="Book Antiqua" panose="02040602050305030304" pitchFamily="18" charset="0"/>
              </a:rPr>
              <a:t>, антибиотиков, ветеринарных препаратов и лекарственных веществ, ингибирующих веществ, радионуклидов, пестицидов, а также патогенных микроорганизмов, в том числе сальмонелл,</a:t>
            </a:r>
            <a:r>
              <a:rPr lang="ru-RU" sz="1400" dirty="0" smtClean="0">
                <a:latin typeface="Book Antiqua" panose="02040602050305030304" pitchFamily="18" charset="0"/>
              </a:rPr>
              <a:t> не должно превышать допустимых уровней, установленных Техническими регламентами.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Для производства продуктов детского питания, диетического питания, продуктов стерилизованных сгущенных, сыров должны применять сырое молоко не ниже первого сорта.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Молоко после дойки должно быть профильтровано (очищено). Охлаждение молока проводят в хозяйствах не позднее 2 ч после дойки до температуры (4 ± 2)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⁰С.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При применении предварительной термической обработки сырого молока, в том числе пастеризации, режимы термической обработки (температура, время проведения) указывают в сопроводительной документации.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Хранение сырого молока и молока, подвергшегося термической обработке изготовителем продуктов переработки молока до начала переработки, осуществляется в отдельных маркированных емкостях при </a:t>
            </a:r>
            <a:r>
              <a:rPr lang="ru-RU" sz="1400" dirty="0">
                <a:latin typeface="Book Antiqua" panose="02040602050305030304" pitchFamily="18" charset="0"/>
                <a:cs typeface="Calibri" panose="020F0502020204030204" pitchFamily="34" charset="0"/>
              </a:rPr>
              <a:t>температуре (4 ± 2) ⁰</a:t>
            </a:r>
            <a:r>
              <a:rPr lang="ru-RU" sz="1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С в </a:t>
            </a:r>
            <a:r>
              <a:rPr lang="ru-RU" sz="1400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пределах срока годности продукта.</a:t>
            </a:r>
            <a:endParaRPr lang="ru-RU" sz="1400" dirty="0" smtClean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8" y="3062288"/>
            <a:ext cx="2832432" cy="1862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063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941" y="226935"/>
            <a:ext cx="10715106" cy="421458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34975-2023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«НАПИТКИ БЕЗАЛКОГОЛЬНЫЕ ТОНИЗИРУЮЩИЕ. Общие технические 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05" y="855610"/>
            <a:ext cx="539462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января 2025 г. с правом досрочного применения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3678" y="863923"/>
            <a:ext cx="63482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безалкогольных тонизирующих напитков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260104"/>
            <a:ext cx="102278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безалкогольные напитки тонизирующие, в том числе энергетические. Не распространяется на чай, кофе и безалкогольные напитки на основе чайных и кофейных экстрактов.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220" y="1871477"/>
            <a:ext cx="9750829" cy="4924425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Безалкогольные тонизирующие напитки по внешнему виду подразделяют на – </a:t>
            </a:r>
            <a:r>
              <a:rPr lang="ru-RU" sz="1200" dirty="0" smtClean="0">
                <a:latin typeface="Book Antiqua" panose="02040602050305030304" pitchFamily="18" charset="0"/>
              </a:rPr>
              <a:t>прозрачные и замутненные</a:t>
            </a:r>
            <a:r>
              <a:rPr lang="ru-RU" sz="1400" dirty="0" smtClean="0">
                <a:latin typeface="Book Antiqua" panose="02040602050305030304" pitchFamily="18" charset="0"/>
              </a:rPr>
              <a:t>.</a:t>
            </a:r>
          </a:p>
          <a:p>
            <a:pPr indent="457200" algn="just"/>
            <a:r>
              <a:rPr lang="ru-RU" sz="1400" dirty="0">
                <a:latin typeface="Book Antiqua" panose="02040602050305030304" pitchFamily="18" charset="0"/>
              </a:rPr>
              <a:t>Безалкогольные тонизирующие напитки по </a:t>
            </a:r>
            <a:r>
              <a:rPr lang="ru-RU" sz="1400" dirty="0" smtClean="0">
                <a:latin typeface="Book Antiqua" panose="02040602050305030304" pitchFamily="18" charset="0"/>
              </a:rPr>
              <a:t>степени насыщения двуокисью углерода подразделяю на </a:t>
            </a:r>
            <a:r>
              <a:rPr lang="ru-RU" sz="1200" dirty="0" smtClean="0">
                <a:latin typeface="Book Antiqua" panose="02040602050305030304" pitchFamily="18" charset="0"/>
              </a:rPr>
              <a:t>негазированные и газированные</a:t>
            </a:r>
            <a:r>
              <a:rPr lang="ru-RU" sz="1400" dirty="0" smtClean="0">
                <a:latin typeface="Book Antiqua" panose="02040602050305030304" pitchFamily="18" charset="0"/>
              </a:rPr>
              <a:t>.</a:t>
            </a:r>
          </a:p>
          <a:p>
            <a:pPr indent="457200" algn="just"/>
            <a:r>
              <a:rPr lang="ru-RU" sz="1400" dirty="0">
                <a:latin typeface="Book Antiqua" panose="02040602050305030304" pitchFamily="18" charset="0"/>
              </a:rPr>
              <a:t>Безалкогольные тонизирующие напитки </a:t>
            </a:r>
            <a:r>
              <a:rPr lang="ru-RU" sz="1400" dirty="0" smtClean="0">
                <a:latin typeface="Book Antiqua" panose="02040602050305030304" pitchFamily="18" charset="0"/>
              </a:rPr>
              <a:t>в зависимости от способа обработки </a:t>
            </a:r>
            <a:r>
              <a:rPr lang="ru-RU" sz="1400" dirty="0" smtClean="0">
                <a:latin typeface="Book Antiqua" panose="02040602050305030304" pitchFamily="18" charset="0"/>
              </a:rPr>
              <a:t>подразделяют на: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 err="1" smtClean="0">
                <a:latin typeface="Book Antiqua" panose="02040602050305030304" pitchFamily="18" charset="0"/>
              </a:rPr>
              <a:t>непастеризованные</a:t>
            </a:r>
            <a:r>
              <a:rPr lang="ru-RU" sz="1200" b="1" dirty="0" smtClean="0">
                <a:latin typeface="Book Antiqua" panose="0204060205030503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астеризованные;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апитки с применением консервантов;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апитки  без применения консервантов;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апитки холодного розлива; 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апитки горячего розлива;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н</a:t>
            </a:r>
            <a:r>
              <a:rPr lang="ru-RU" sz="1200" b="1" dirty="0" smtClean="0">
                <a:latin typeface="Book Antiqua" panose="02040602050305030304" pitchFamily="18" charset="0"/>
              </a:rPr>
              <a:t>апитки асептического розлива.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составе напитков должно быть не более двух тонизирующих веществ, в совокупности поступающих из всех разрешенных к применению компонентов.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В качестве источников тонизирующих веществ допускается использовать кофеин и (или) экстракты растений, его содержащие, чай, кофе, </a:t>
            </a:r>
            <a:r>
              <a:rPr lang="ru-RU" sz="1400" dirty="0" err="1" smtClean="0">
                <a:latin typeface="Book Antiqua" panose="02040602050305030304" pitchFamily="18" charset="0"/>
              </a:rPr>
              <a:t>гуарану</a:t>
            </a:r>
            <a:r>
              <a:rPr lang="ru-RU" sz="1400" dirty="0" smtClean="0">
                <a:latin typeface="Book Antiqua" panose="02040602050305030304" pitchFamily="18" charset="0"/>
              </a:rPr>
              <a:t>, мате, а также лекарственные растения и их экстракты, оказывающие тонизирующее действие (женьшень, </a:t>
            </a:r>
            <a:r>
              <a:rPr lang="ru-RU" sz="1400" dirty="0" err="1" smtClean="0">
                <a:latin typeface="Book Antiqua" panose="02040602050305030304" pitchFamily="18" charset="0"/>
              </a:rPr>
              <a:t>левзея</a:t>
            </a:r>
            <a:r>
              <a:rPr lang="ru-RU" sz="1400" dirty="0" smtClean="0">
                <a:latin typeface="Book Antiqua" panose="02040602050305030304" pitchFamily="18" charset="0"/>
              </a:rPr>
              <a:t>, </a:t>
            </a:r>
            <a:r>
              <a:rPr lang="ru-RU" sz="1400" dirty="0" err="1" smtClean="0">
                <a:latin typeface="Book Antiqua" panose="02040602050305030304" pitchFamily="18" charset="0"/>
              </a:rPr>
              <a:t>родиола</a:t>
            </a:r>
            <a:r>
              <a:rPr lang="ru-RU" sz="1400" dirty="0" smtClean="0">
                <a:latin typeface="Book Antiqua" panose="02040602050305030304" pitchFamily="18" charset="0"/>
              </a:rPr>
              <a:t> розовая, лимонник, элеутерококк).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При производстве безалкогольных тонизирующих напитков допускается использовать легкоусвояемые углеводы, минеральные вещества, витамины и </a:t>
            </a:r>
            <a:r>
              <a:rPr lang="ru-RU" sz="1400" dirty="0" err="1" smtClean="0">
                <a:latin typeface="Book Antiqua" panose="02040602050305030304" pitchFamily="18" charset="0"/>
              </a:rPr>
              <a:t>витаминоподобные</a:t>
            </a:r>
            <a:r>
              <a:rPr lang="ru-RU" sz="1400" dirty="0" smtClean="0">
                <a:latin typeface="Book Antiqua" panose="02040602050305030304" pitchFamily="18" charset="0"/>
              </a:rPr>
              <a:t> вещества, субстраты.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Напитки разливают в потребительскую упаковку и герметически укупоривают.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Маркировка потребительской упаковки должна дополнительно содержать: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к</a:t>
            </a:r>
            <a:r>
              <a:rPr lang="ru-RU" sz="1200" b="1" dirty="0" smtClean="0">
                <a:latin typeface="Book Antiqua" panose="02040602050305030304" pitchFamily="18" charset="0"/>
              </a:rPr>
              <a:t>оличество содержания тонизирующих компонентов (в мг на 100 см</a:t>
            </a:r>
            <a:r>
              <a:rPr lang="ru-RU" sz="12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³ напитка);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  <a:cs typeface="Calibri" panose="020F0502020204030204" pitchFamily="34" charset="0"/>
              </a:rPr>
              <a:t>р</a:t>
            </a:r>
            <a:r>
              <a:rPr lang="ru-RU" sz="1200" b="1" dirty="0" smtClean="0">
                <a:latin typeface="Book Antiqua" panose="02040602050305030304" pitchFamily="18" charset="0"/>
                <a:cs typeface="Calibri" panose="020F0502020204030204" pitchFamily="34" charset="0"/>
              </a:rPr>
              <a:t>екомендации по ограничению суточного потребления (в упаковочных единицах) в соответствии с содержанием биологически активных веществ в потребительской упаковке и значениями верхних допустимых уровней суточного потребления.</a:t>
            </a:r>
            <a:endParaRPr lang="ru-RU" sz="1200" b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30" y="2958119"/>
            <a:ext cx="1978061" cy="3038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600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8781" y="226397"/>
            <a:ext cx="8666943" cy="421458"/>
          </a:xfr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70110-2022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«СИДРЫ БЕЗАЛКОГОЛЬНЫЕ. Общие технические условия»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78" y="908441"/>
            <a:ext cx="276779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августа 2022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3678" y="940515"/>
            <a:ext cx="525002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безалкогольных напитков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6743" y="1450785"/>
            <a:ext cx="535339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безалкогольные сидры.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2724" y="2234196"/>
            <a:ext cx="8196165" cy="4031873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Безалкогольный сидр </a:t>
            </a:r>
            <a:r>
              <a:rPr lang="ru-RU" sz="1400" dirty="0" smtClean="0">
                <a:latin typeface="Book Antiqua" panose="02040602050305030304" pitchFamily="18" charset="0"/>
              </a:rPr>
              <a:t>– напиток брожения с объемной долей этилового спирта не более 0,5%, изготовленный в результате спиртового брожения свежего яблочного сусла и/или восстановленного яблочного сока с последующей </a:t>
            </a:r>
            <a:r>
              <a:rPr lang="ru-RU" sz="1400" dirty="0" err="1" smtClean="0">
                <a:latin typeface="Book Antiqua" panose="02040602050305030304" pitchFamily="18" charset="0"/>
              </a:rPr>
              <a:t>деалкоголизацией</a:t>
            </a:r>
            <a:r>
              <a:rPr lang="ru-RU" sz="1400" dirty="0" smtClean="0">
                <a:latin typeface="Book Antiqua" panose="02040602050305030304" pitchFamily="18" charset="0"/>
              </a:rPr>
              <a:t> полученного сидра или остановкой брожения. Допускается использование до 15% грушевого сусла. 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Так же безалкогольный сидр бывает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фруктовый</a:t>
            </a:r>
            <a:r>
              <a:rPr lang="ru-RU" sz="1400" dirty="0" smtClean="0">
                <a:latin typeface="Book Antiqua" panose="02040602050305030304" pitchFamily="18" charset="0"/>
              </a:rPr>
              <a:t> – изготовленный с добавлением фруктового сусла, фруктового восстановленного сока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ароматизированный фруктовый </a:t>
            </a:r>
            <a:r>
              <a:rPr lang="ru-RU" sz="1400" dirty="0" smtClean="0">
                <a:latin typeface="Book Antiqua" panose="02040602050305030304" pitchFamily="18" charset="0"/>
              </a:rPr>
              <a:t>– фруктовый безалкогольный сидр, изготовленный с добавлением </a:t>
            </a:r>
            <a:r>
              <a:rPr lang="ru-RU" sz="1400" dirty="0" err="1" smtClean="0">
                <a:latin typeface="Book Antiqua" panose="02040602050305030304" pitchFamily="18" charset="0"/>
              </a:rPr>
              <a:t>ароматизаторов</a:t>
            </a:r>
            <a:r>
              <a:rPr lang="ru-RU" sz="1400" dirty="0" smtClean="0">
                <a:latin typeface="Book Antiqua" panose="02040602050305030304" pitchFamily="18" charset="0"/>
              </a:rPr>
              <a:t> и/или натуральных </a:t>
            </a:r>
            <a:r>
              <a:rPr lang="ru-RU" sz="1400" dirty="0" err="1" smtClean="0">
                <a:latin typeface="Book Antiqua" panose="02040602050305030304" pitchFamily="18" charset="0"/>
              </a:rPr>
              <a:t>вкусоароматических</a:t>
            </a:r>
            <a:r>
              <a:rPr lang="ru-RU" sz="1400" dirty="0" smtClean="0">
                <a:latin typeface="Book Antiqua" panose="02040602050305030304" pitchFamily="18" charset="0"/>
              </a:rPr>
              <a:t> веществ.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Безалкогольные сидры подразделяют: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о степени насыщения диоксидом углерода - на негазированные, газированные, газированные жемчужные;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о способу изготовления - на фильтрованные и нефильтрованные;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о способу обработки – на пастеризованные и </a:t>
            </a:r>
            <a:r>
              <a:rPr lang="ru-RU" sz="1200" b="1" dirty="0" err="1" smtClean="0">
                <a:latin typeface="Book Antiqua" panose="02040602050305030304" pitchFamily="18" charset="0"/>
              </a:rPr>
              <a:t>непастеризованные</a:t>
            </a:r>
            <a:r>
              <a:rPr lang="ru-RU" sz="1200" b="1" dirty="0" smtClean="0">
                <a:latin typeface="Book Antiqua" panose="0204060205030503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п</a:t>
            </a:r>
            <a:r>
              <a:rPr lang="ru-RU" sz="1200" b="1" dirty="0" smtClean="0">
                <a:latin typeface="Book Antiqua" panose="02040602050305030304" pitchFamily="18" charset="0"/>
              </a:rPr>
              <a:t>о массовой концентрации сахаров – на сухие, полусухие, полусладкие и сладкие.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Безалкогольные сидры разливают в стеклянные бутылки, металлические бочки, металлические банки, бутылки из полиэтилентерефталата и другие виды потребительской упаковки.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Срок годности безалкогольных сидров конкретных наименований устанавливает изготовитель в технологических инструкциях и/или рецептурах.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1" y="2700414"/>
            <a:ext cx="2751780" cy="3099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664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226" y="866923"/>
            <a:ext cx="284261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августа 2023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0427" y="866183"/>
            <a:ext cx="53184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потребительской упаковки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393230"/>
            <a:ext cx="10227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алюминиевые банки глубокой вытяжки, литографированные и </a:t>
            </a:r>
            <a:r>
              <a:rPr lang="ru-RU" sz="1400" dirty="0" err="1" smtClean="0"/>
              <a:t>нелитографированные</a:t>
            </a:r>
            <a:r>
              <a:rPr lang="ru-RU" sz="1400" dirty="0" smtClean="0"/>
              <a:t>, лакированные с </a:t>
            </a:r>
            <a:r>
              <a:rPr lang="ru-RU" sz="1400" dirty="0" err="1" smtClean="0"/>
              <a:t>легковскрываемыми</a:t>
            </a:r>
            <a:r>
              <a:rPr lang="ru-RU" sz="1400" dirty="0" smtClean="0"/>
              <a:t> крышками, предназначенные для розлива пищевой продукции. Не распространяется на бывшие в употреблении банки и крышки.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444" y="2185110"/>
            <a:ext cx="7730835" cy="4524315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Банки и крышки изготовляют в соответствии с требованиями настоящего стандарта (типоразмеры, основные параметры и размеры) по технической документации на банки и крышки для конкретных видов продукции. По согласованию с заказчиком допускается изготовлять банки и крышки других типоразмеров.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Для изготовления банок и крышек рекомендуется применять следующие материалы: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д</a:t>
            </a:r>
            <a:r>
              <a:rPr lang="ru-RU" sz="1200" b="1" dirty="0" smtClean="0">
                <a:latin typeface="Book Antiqua" panose="02040602050305030304" pitchFamily="18" charset="0"/>
              </a:rPr>
              <a:t>ля банок – ленту алюминиевую</a:t>
            </a:r>
            <a:r>
              <a:rPr lang="ru-RU" sz="1200" b="1" dirty="0">
                <a:latin typeface="Book Antiqua" panose="02040602050305030304" pitchFamily="18" charset="0"/>
              </a:rPr>
              <a:t>, </a:t>
            </a:r>
            <a:r>
              <a:rPr lang="ru-RU" sz="1200" b="1" dirty="0" smtClean="0">
                <a:latin typeface="Book Antiqua" panose="02040602050305030304" pitchFamily="18" charset="0"/>
              </a:rPr>
              <a:t>нелакированную по </a:t>
            </a:r>
            <a:r>
              <a:rPr lang="ru-RU" sz="1200" b="1" dirty="0">
                <a:latin typeface="Book Antiqua" panose="02040602050305030304" pitchFamily="18" charset="0"/>
              </a:rPr>
              <a:t>технической документации из </a:t>
            </a:r>
            <a:r>
              <a:rPr lang="ru-RU" sz="1200" b="1" dirty="0" smtClean="0">
                <a:latin typeface="Book Antiqua" panose="02040602050305030304" pitchFamily="18" charset="0"/>
              </a:rPr>
              <a:t>сплава </a:t>
            </a:r>
            <a:r>
              <a:rPr lang="en-US" sz="1200" b="1" dirty="0">
                <a:latin typeface="Book Antiqua" panose="02040602050305030304" pitchFamily="18" charset="0"/>
              </a:rPr>
              <a:t>EN AW</a:t>
            </a:r>
            <a:r>
              <a:rPr lang="ru-RU" sz="1200" b="1" dirty="0">
                <a:latin typeface="Book Antiqua" panose="02040602050305030304" pitchFamily="18" charset="0"/>
              </a:rPr>
              <a:t>-3104</a:t>
            </a:r>
            <a:r>
              <a:rPr lang="ru-RU" sz="1200" b="1" dirty="0" smtClean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;</a:t>
            </a:r>
            <a:endParaRPr lang="ru-RU" sz="1200" b="1" dirty="0" smtClean="0">
              <a:latin typeface="Book Antiqua" panose="020406020503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200" b="1" dirty="0">
                <a:latin typeface="Book Antiqua" panose="02040602050305030304" pitchFamily="18" charset="0"/>
              </a:rPr>
              <a:t>д</a:t>
            </a:r>
            <a:r>
              <a:rPr lang="ru-RU" sz="1200" b="1" dirty="0" smtClean="0">
                <a:latin typeface="Book Antiqua" panose="02040602050305030304" pitchFamily="18" charset="0"/>
              </a:rPr>
              <a:t>ля крышек – ленту алюминиевую, лакированную по технической документации из сплава </a:t>
            </a:r>
            <a:r>
              <a:rPr lang="en-US" sz="1200" b="1" dirty="0" smtClean="0">
                <a:latin typeface="Book Antiqua" panose="02040602050305030304" pitchFamily="18" charset="0"/>
              </a:rPr>
              <a:t>AW</a:t>
            </a:r>
            <a:r>
              <a:rPr lang="ru-RU" sz="1200" b="1" dirty="0" smtClean="0">
                <a:latin typeface="Book Antiqua" panose="02040602050305030304" pitchFamily="18" charset="0"/>
              </a:rPr>
              <a:t>-5182. Допускается изготовление ключика (кольца) крышки из нелакированной алюминиевой ленты сплава </a:t>
            </a:r>
            <a:r>
              <a:rPr lang="en-US" sz="1200" b="1" dirty="0">
                <a:latin typeface="Book Antiqua" panose="02040602050305030304" pitchFamily="18" charset="0"/>
              </a:rPr>
              <a:t>AW</a:t>
            </a:r>
            <a:r>
              <a:rPr lang="ru-RU" sz="1200" b="1" dirty="0" smtClean="0">
                <a:latin typeface="Book Antiqua" panose="02040602050305030304" pitchFamily="18" charset="0"/>
              </a:rPr>
              <a:t>-5182.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Банки и крышки должны быть без механических повреждений, загрязнения, вмятин и изгибов. Допускается наличие на отдельных банках и крышках вмятин, не нарушающих лакокрасочного покрытия внутренней поверхности.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На каждой банке указывают: </a:t>
            </a:r>
            <a:r>
              <a:rPr lang="ru-RU" sz="1200" b="1" dirty="0" smtClean="0">
                <a:latin typeface="Book Antiqua" panose="02040602050305030304" pitchFamily="18" charset="0"/>
              </a:rPr>
              <a:t>товарный знак изготовителя; дату и смену изготовления; номинальную вместимость банки; знак «для пищевой продукции»; знак, обозначающий возможность утилизации использованной упаковки; «Петлю Мебиуса» с указанием буквенного обозначения и/или цифрового кода материала, из которого изготовлены банка и крышка. По согласованию с заказчиком на банку наносят маркировку, надписи и рисунки, характеризующие продукцию.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Банки и крышки не образуют токсичных соединений и не представляют вреда для природной среды и здоровья человека при хранении, транспортировании и утилизации.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258" y="64790"/>
            <a:ext cx="1147987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33748-2023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«БАНКИ АЛЮМИНИЕВЫЕ ГЛУБОКОЙ ВЫТЯЖКИ С ЛЕГКОВСКРЫВАЕМЫМИ КРЫШКАМИ.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18" y="2827262"/>
            <a:ext cx="3462251" cy="3240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9123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226" y="866923"/>
            <a:ext cx="290080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Дата введения: </a:t>
            </a:r>
            <a:r>
              <a:rPr lang="ru-RU" sz="1400" dirty="0" smtClean="0"/>
              <a:t>с 1 сентября 2023 г.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0427" y="866183"/>
            <a:ext cx="511640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1400" b="1" dirty="0" smtClean="0"/>
              <a:t>Цель: </a:t>
            </a:r>
            <a:r>
              <a:rPr lang="ru-RU" sz="1300" dirty="0" smtClean="0"/>
              <a:t>обеспечение качества и безопасности посадочного материала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1" y="1264025"/>
            <a:ext cx="102278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Область применения: </a:t>
            </a:r>
            <a:r>
              <a:rPr lang="ru-RU" sz="1400" dirty="0" smtClean="0"/>
              <a:t>распространяется на посадочный материал (черенки и саженцы) брусничных культур (голубика, клюква), производство которого осуществляют питомники или специализированные подразделения различных форм собственности и  предназначенный для реализации и закладки маточных и промышленных насаждений.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6472" y="2649605"/>
            <a:ext cx="7431575" cy="3600986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Для выращивания посадочного материала голубики и клюквы с целью закладки маточных и промышленных насаждений и реализации его населению используют сорта, внесенные в Государственный реестр селекционных достижений, допущенных к использованию.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Саженцы и черенки голубики и клюквы в соответствии с предельно допустимыми нормами фитосанитарного состояния и сортовой чистоты подразделяют на следующие категории:</a:t>
            </a:r>
          </a:p>
          <a:p>
            <a:pPr indent="457200" algn="just"/>
            <a:r>
              <a:rPr lang="ru-RU" sz="1200" dirty="0" smtClean="0">
                <a:latin typeface="Book Antiqua" panose="02040602050305030304" pitchFamily="18" charset="0"/>
              </a:rPr>
              <a:t>- </a:t>
            </a:r>
            <a:r>
              <a:rPr lang="ru-RU" sz="1200" b="1" dirty="0" smtClean="0">
                <a:latin typeface="Book Antiqua" panose="02040602050305030304" pitchFamily="18" charset="0"/>
              </a:rPr>
              <a:t>исходное растение;</a:t>
            </a:r>
          </a:p>
          <a:p>
            <a:pPr algn="just"/>
            <a:r>
              <a:rPr lang="ru-RU" sz="1200" b="1" dirty="0" smtClean="0">
                <a:latin typeface="Book Antiqua" panose="02040602050305030304" pitchFamily="18" charset="0"/>
              </a:rPr>
              <a:t>            - базисное растение;</a:t>
            </a:r>
          </a:p>
          <a:p>
            <a:pPr algn="just"/>
            <a:r>
              <a:rPr lang="ru-RU" sz="1200" b="1" dirty="0">
                <a:latin typeface="Book Antiqua" panose="02040602050305030304" pitchFamily="18" charset="0"/>
              </a:rPr>
              <a:t> </a:t>
            </a:r>
            <a:r>
              <a:rPr lang="ru-RU" sz="1200" b="1" dirty="0" smtClean="0">
                <a:latin typeface="Book Antiqua" panose="02040602050305030304" pitchFamily="18" charset="0"/>
              </a:rPr>
              <a:t>           - проверенный посадочный материал (сертифицированное растение);</a:t>
            </a:r>
          </a:p>
          <a:p>
            <a:pPr algn="just"/>
            <a:r>
              <a:rPr lang="ru-RU" sz="1200" b="1" dirty="0" smtClean="0">
                <a:latin typeface="Book Antiqua" panose="02040602050305030304" pitchFamily="18" charset="0"/>
              </a:rPr>
              <a:t>            - репродукция сертифицированного растения (первая, вторая, третья);</a:t>
            </a:r>
          </a:p>
          <a:p>
            <a:pPr algn="just"/>
            <a:r>
              <a:rPr lang="ru-RU" sz="1200" b="1" dirty="0">
                <a:latin typeface="Book Antiqua" panose="02040602050305030304" pitchFamily="18" charset="0"/>
              </a:rPr>
              <a:t> </a:t>
            </a:r>
            <a:r>
              <a:rPr lang="ru-RU" sz="1200" b="1" dirty="0" smtClean="0">
                <a:latin typeface="Book Antiqua" panose="02040602050305030304" pitchFamily="18" charset="0"/>
              </a:rPr>
              <a:t>           - посадочный рядовой материал.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Сортовая чистота партий посадочного материала голубики и клюквы, предназначенных для реализации, должна составлять 100%.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Наличие карантинных объектов на посадочном материале, а также на маточных насаждениях этих культур не допускается.</a:t>
            </a:r>
          </a:p>
          <a:p>
            <a:pPr indent="457200" algn="just"/>
            <a:r>
              <a:rPr lang="ru-RU" sz="1400" dirty="0" smtClean="0">
                <a:latin typeface="Book Antiqua" panose="02040602050305030304" pitchFamily="18" charset="0"/>
              </a:rPr>
              <a:t>Посадочный материал голубики и клюквы подразделяют на два товарных сорта.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213" y="123132"/>
            <a:ext cx="1021634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70793-2023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«МАТЕРИАЛ ПОСАДОЧНЫЙ КЛЮКВЫ И ГОЛУБИКИ.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условия»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" y="2241644"/>
            <a:ext cx="2576530" cy="4416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9479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3417</Words>
  <Application>Microsoft Office PowerPoint</Application>
  <PresentationFormat>Широкоэкранный</PresentationFormat>
  <Paragraphs>190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SemiLight</vt:lpstr>
      <vt:lpstr>Book Antiqua</vt:lpstr>
      <vt:lpstr>Calibri</vt:lpstr>
      <vt:lpstr>Calibri Light</vt:lpstr>
      <vt:lpstr>Georgia</vt:lpstr>
      <vt:lpstr>Тема Office</vt:lpstr>
      <vt:lpstr>СТАНДАРТЫ В ПОВСЕДНЕВНОЙ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Филь Юлия Владимировна</dc:creator>
  <cp:lastModifiedBy>Филь Юлия Владимировна</cp:lastModifiedBy>
  <cp:revision>95</cp:revision>
  <dcterms:created xsi:type="dcterms:W3CDTF">2024-10-02T06:34:56Z</dcterms:created>
  <dcterms:modified xsi:type="dcterms:W3CDTF">2024-10-10T09:53:20Z</dcterms:modified>
</cp:coreProperties>
</file>